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g" ContentType="image/jpg"/>
  <Default Extension="fntdata" ContentType="application/x-fontdata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1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3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embeddedFontLst>
    <p:embeddedFont>
      <p:font typeface="Quattrocento Sans" pitchFamily="34" charset="-122"/>
      <p:regular r:id="rId29"/>
    </p:embeddedFont>
    <p:embeddedFont>
      <p:font typeface="Oranienbaum" pitchFamily="34" charset="-122"/>
      <p:regular r:id="rId30"/>
    </p:embeddedFont>
    <p:embeddedFont>
      <p:font typeface="Liter" pitchFamily="34" charset="-122"/>
      <p:regular r:id="rId3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Id2" /><Relationship Type="http://schemas.openxmlformats.org/officeDocument/2006/relationships/slide" Target="/ppt/slides/slide2.xml" Id="rId3" /><Relationship Type="http://schemas.openxmlformats.org/officeDocument/2006/relationships/slide" Target="/ppt/slides/slide3.xml" Id="rId4" /><Relationship Type="http://schemas.openxmlformats.org/officeDocument/2006/relationships/slide" Target="/ppt/slides/slide4.xml" Id="rId5" /><Relationship Type="http://schemas.openxmlformats.org/officeDocument/2006/relationships/slide" Target="/ppt/slides/slide5.xml" Id="rId6" /><Relationship Type="http://schemas.openxmlformats.org/officeDocument/2006/relationships/slide" Target="/ppt/slides/slide6.xml" Id="rId7" /><Relationship Type="http://schemas.openxmlformats.org/officeDocument/2006/relationships/slide" Target="/ppt/slides/slide7.xml" Id="rId8" /><Relationship Type="http://schemas.openxmlformats.org/officeDocument/2006/relationships/slide" Target="/ppt/slides/slide8.xml" Id="rId9" /><Relationship Type="http://schemas.openxmlformats.org/officeDocument/2006/relationships/slide" Target="/ppt/slides/slide9.xml" Id="rId10" /><Relationship Type="http://schemas.openxmlformats.org/officeDocument/2006/relationships/slide" Target="/ppt/slides/slide10.xml" Id="rId11" /><Relationship Type="http://schemas.openxmlformats.org/officeDocument/2006/relationships/slide" Target="/ppt/slides/slide11.xml" Id="rId12" /><Relationship Type="http://schemas.openxmlformats.org/officeDocument/2006/relationships/slide" Target="/ppt/slides/slide12.xml" Id="rId13" /><Relationship Type="http://schemas.openxmlformats.org/officeDocument/2006/relationships/slide" Target="/ppt/slides/slide13.xml" Id="rId14" /><Relationship Type="http://schemas.openxmlformats.org/officeDocument/2006/relationships/slide" Target="/ppt/slides/slide14.xml" Id="rId15" /><Relationship Type="http://schemas.openxmlformats.org/officeDocument/2006/relationships/slide" Target="/ppt/slides/slide15.xml" Id="rId16" /><Relationship Type="http://schemas.openxmlformats.org/officeDocument/2006/relationships/slide" Target="/ppt/slides/slide16.xml" Id="rId17" /><Relationship Type="http://schemas.openxmlformats.org/officeDocument/2006/relationships/slide" Target="/ppt/slides/slide17.xml" Id="rId18" /><Relationship Type="http://schemas.openxmlformats.org/officeDocument/2006/relationships/slide" Target="/ppt/slides/slide18.xml" Id="rId19" /><Relationship Type="http://schemas.openxmlformats.org/officeDocument/2006/relationships/slide" Target="/ppt/slides/slide19.xml" Id="rId20" /><Relationship Type="http://schemas.openxmlformats.org/officeDocument/2006/relationships/slide" Target="/ppt/slides/slide20.xml" Id="rId21" /><Relationship Type="http://schemas.openxmlformats.org/officeDocument/2006/relationships/slide" Target="/ppt/slides/slide21.xml" Id="rId22" /><Relationship Type="http://schemas.openxmlformats.org/officeDocument/2006/relationships/slide" Target="/ppt/slides/slide22.xml" Id="rId23" /><Relationship Type="http://schemas.openxmlformats.org/officeDocument/2006/relationships/notesMaster" Target="/ppt/notesMasters/notesMaster1.xml" Id="rId24" /><Relationship Type="http://schemas.openxmlformats.org/officeDocument/2006/relationships/presProps" Target="/ppt/presProps.xml" Id="rId25" /><Relationship Type="http://schemas.openxmlformats.org/officeDocument/2006/relationships/viewProps" Target="/ppt/viewProps.xml" Id="rId26" /><Relationship Type="http://schemas.openxmlformats.org/officeDocument/2006/relationships/theme" Target="/ppt/theme/theme1.xml" Id="rId27" /><Relationship Type="http://schemas.openxmlformats.org/officeDocument/2006/relationships/tableStyles" Target="/ppt/tableStyles.xml" Id="rId28" /><Relationship Type="http://schemas.openxmlformats.org/officeDocument/2006/relationships/font" Target="/ppt/fonts/font1.fntdata" Id="rId29" /><Relationship Type="http://schemas.openxmlformats.org/officeDocument/2006/relationships/font" Target="/ppt/fonts/font2.fntdata" Id="rId30" /><Relationship Type="http://schemas.openxmlformats.org/officeDocument/2006/relationships/font" Target="/ppt/fonts/font3.fntdata" Id="rId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.xml" Id="rI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2.xml" Id="rI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3.xml" Id="rI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4.xml" Id="rI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5.xml" Id="rI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6.xml" Id="rI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7.xml" Id="rI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8.xml" Id="rI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9.xml" Id="rI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0.xml" Id="rI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1.xml" Id="rId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2.xml" Id="rId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3.xml" Id="rI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4.xml" Id="rId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5.xml" Id="rId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6.xml" Id="rId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7.xml" Id="rId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8.xml" Id="rId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19.xml" Id="rId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20.xml" Id="rId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21.xml" Id="rId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Relationship Type="http://schemas.openxmlformats.org/officeDocument/2006/relationships/slide" Target="/ppt/slides/slide22.xml" Id="rId2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Id3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-1-1.jpg" Id="rId1" /><Relationship Type="http://schemas.openxmlformats.org/officeDocument/2006/relationships/slideLayout" Target="/ppt/slideLayouts/slideLayout1.xml" Id="rId2" /><Relationship Type="http://schemas.openxmlformats.org/officeDocument/2006/relationships/notesSlide" Target="/ppt/notesSlides/notesSlide1.xml" Id="rI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.xml" Id="rI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3.xml" Id="rI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4.xml" Id="rI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5.xml" Id="rI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6.xml" Id="rI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7.xml" Id="rI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8.xml" Id="rI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9.xml" Id="rI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0.xml" Id="rI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1.xml" Id="rI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2.xml" Id="rId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3.xml" Id="rId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4.xml" Id="rId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5.xml" Id="rI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6.xml" Id="rId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7.xml" Id="rId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8.xml" Id="rI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9.xml" Id="rId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0.xml" Id="rId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-21-1.jpg" Id="rId1" /><Relationship Type="http://schemas.openxmlformats.org/officeDocument/2006/relationships/slideLayout" Target="/ppt/slideLayouts/slideLayout1.xml" Id="rId2" /><Relationship Type="http://schemas.openxmlformats.org/officeDocument/2006/relationships/notesSlide" Target="/ppt/notesSlides/notesSlide21.xml" Id="rId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2.xml" Id="rId2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ayhew.ca/aa0601332030b4a07f5d7a39843dd5f66268e7ff.jp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rcRect l="0" r="0" t="12500" b="1250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2C3E50">
                  <a:alpha val="95000"/>
                </a:srgbClr>
              </a:gs>
              <a:gs pos="50000">
                <a:srgbClr val="2C3E50">
                  <a:alpha val="85000"/>
                </a:srgbClr>
              </a:gs>
              <a:gs pos="100000">
                <a:srgbClr val="4E6E58">
                  <a:alpha val="7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1000" y="1304925"/>
            <a:ext cx="1295400" cy="342900"/>
          </a:xfrm>
          <a:custGeom>
            <a:avLst/>
            <a:gdLst/>
            <a:ahLst/>
            <a:cxnLst/>
            <a:rect l="l" t="t" r="r" b="b"/>
            <a:pathLst>
              <a:path w="1295400" h="342900">
                <a:moveTo>
                  <a:pt x="38100" y="0"/>
                </a:moveTo>
                <a:lnTo>
                  <a:pt x="1257300" y="0"/>
                </a:lnTo>
                <a:cubicBezTo>
                  <a:pt x="1278342" y="0"/>
                  <a:pt x="1295400" y="17058"/>
                  <a:pt x="1295400" y="38100"/>
                </a:cubicBezTo>
                <a:lnTo>
                  <a:pt x="1295400" y="304800"/>
                </a:lnTo>
                <a:cubicBezTo>
                  <a:pt x="1295400" y="325842"/>
                  <a:pt x="1278342" y="342900"/>
                  <a:pt x="12573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" name="Text 2"/>
          <p:cNvSpPr/>
          <p:nvPr/>
        </p:nvSpPr>
        <p:spPr>
          <a:xfrm>
            <a:off x="381000" y="1304925"/>
            <a:ext cx="1362075" cy="3429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MERCH STORY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1876425"/>
            <a:ext cx="117729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8F7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28 Corporate Gifting Ideas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8F7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for Gen-Z Employees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8F7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in the Age of AI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810125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Text 5"/>
          <p:cNvSpPr/>
          <p:nvPr/>
        </p:nvSpPr>
        <p:spPr>
          <a:xfrm>
            <a:off x="1447800" y="4676775"/>
            <a:ext cx="4219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Less waste. More output. Better adoption.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3381" y="6257925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87624" y="79430"/>
                </a:moveTo>
                <a:cubicBezTo>
                  <a:pt x="191106" y="83381"/>
                  <a:pt x="197101" y="84252"/>
                  <a:pt x="201621" y="81271"/>
                </a:cubicBezTo>
                <a:cubicBezTo>
                  <a:pt x="206544" y="77990"/>
                  <a:pt x="207883" y="71326"/>
                  <a:pt x="204601" y="66403"/>
                </a:cubicBezTo>
                <a:lnTo>
                  <a:pt x="188528" y="42293"/>
                </a:lnTo>
                <a:cubicBezTo>
                  <a:pt x="187590" y="40887"/>
                  <a:pt x="186318" y="39715"/>
                  <a:pt x="184811" y="38878"/>
                </a:cubicBezTo>
                <a:lnTo>
                  <a:pt x="117671" y="1574"/>
                </a:lnTo>
                <a:cubicBezTo>
                  <a:pt x="111208" y="-2009"/>
                  <a:pt x="103339" y="-2009"/>
                  <a:pt x="96842" y="1574"/>
                </a:cubicBezTo>
                <a:lnTo>
                  <a:pt x="29736" y="38844"/>
                </a:lnTo>
                <a:cubicBezTo>
                  <a:pt x="27928" y="39849"/>
                  <a:pt x="26488" y="41322"/>
                  <a:pt x="25517" y="43130"/>
                </a:cubicBezTo>
                <a:lnTo>
                  <a:pt x="9276" y="73235"/>
                </a:lnTo>
                <a:cubicBezTo>
                  <a:pt x="5056" y="81070"/>
                  <a:pt x="8003" y="90815"/>
                  <a:pt x="15839" y="95034"/>
                </a:cubicBezTo>
                <a:lnTo>
                  <a:pt x="26890" y="100961"/>
                </a:lnTo>
                <a:lnTo>
                  <a:pt x="26890" y="118809"/>
                </a:lnTo>
                <a:cubicBezTo>
                  <a:pt x="26890" y="126511"/>
                  <a:pt x="31042" y="133644"/>
                  <a:pt x="37739" y="137461"/>
                </a:cubicBezTo>
                <a:lnTo>
                  <a:pt x="96675" y="170847"/>
                </a:lnTo>
                <a:cubicBezTo>
                  <a:pt x="103238" y="174564"/>
                  <a:pt x="111242" y="174564"/>
                  <a:pt x="117805" y="170847"/>
                </a:cubicBezTo>
                <a:lnTo>
                  <a:pt x="176741" y="137461"/>
                </a:lnTo>
                <a:cubicBezTo>
                  <a:pt x="183472" y="133644"/>
                  <a:pt x="187590" y="126545"/>
                  <a:pt x="187590" y="118809"/>
                </a:cubicBezTo>
                <a:lnTo>
                  <a:pt x="187590" y="79463"/>
                </a:lnTo>
                <a:close/>
                <a:moveTo>
                  <a:pt x="107257" y="76148"/>
                </a:moveTo>
                <a:lnTo>
                  <a:pt x="56994" y="48220"/>
                </a:lnTo>
                <a:lnTo>
                  <a:pt x="107257" y="20293"/>
                </a:lnTo>
                <a:lnTo>
                  <a:pt x="157520" y="48220"/>
                </a:lnTo>
                <a:lnTo>
                  <a:pt x="107257" y="76148"/>
                </a:lnTo>
                <a:close/>
                <a:moveTo>
                  <a:pt x="93360" y="92958"/>
                </a:moveTo>
                <a:lnTo>
                  <a:pt x="86227" y="108429"/>
                </a:lnTo>
                <a:lnTo>
                  <a:pt x="30707" y="78693"/>
                </a:lnTo>
                <a:lnTo>
                  <a:pt x="39212" y="62887"/>
                </a:lnTo>
                <a:lnTo>
                  <a:pt x="93360" y="92958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0" name="Text 7"/>
          <p:cNvSpPr/>
          <p:nvPr/>
        </p:nvSpPr>
        <p:spPr>
          <a:xfrm>
            <a:off x="671513" y="6210300"/>
            <a:ext cx="400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Bulk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224409" y="6257925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60902" y="3449"/>
                </a:moveTo>
                <a:lnTo>
                  <a:pt x="86763" y="52908"/>
                </a:lnTo>
                <a:cubicBezTo>
                  <a:pt x="77019" y="59405"/>
                  <a:pt x="70824" y="69953"/>
                  <a:pt x="69819" y="81472"/>
                </a:cubicBezTo>
                <a:cubicBezTo>
                  <a:pt x="90681" y="85758"/>
                  <a:pt x="107123" y="102200"/>
                  <a:pt x="111443" y="123096"/>
                </a:cubicBezTo>
                <a:cubicBezTo>
                  <a:pt x="122995" y="122091"/>
                  <a:pt x="133510" y="115896"/>
                  <a:pt x="140006" y="106152"/>
                </a:cubicBezTo>
                <a:lnTo>
                  <a:pt x="189432" y="31979"/>
                </a:lnTo>
                <a:cubicBezTo>
                  <a:pt x="191676" y="28597"/>
                  <a:pt x="192881" y="24646"/>
                  <a:pt x="192881" y="20561"/>
                </a:cubicBezTo>
                <a:cubicBezTo>
                  <a:pt x="192881" y="9209"/>
                  <a:pt x="183673" y="0"/>
                  <a:pt x="172321" y="0"/>
                </a:cubicBezTo>
                <a:cubicBezTo>
                  <a:pt x="168269" y="0"/>
                  <a:pt x="164284" y="1206"/>
                  <a:pt x="160902" y="3449"/>
                </a:cubicBezTo>
                <a:close/>
                <a:moveTo>
                  <a:pt x="96441" y="133945"/>
                </a:moveTo>
                <a:cubicBezTo>
                  <a:pt x="96441" y="113217"/>
                  <a:pt x="79664" y="96441"/>
                  <a:pt x="58936" y="96441"/>
                </a:cubicBezTo>
                <a:cubicBezTo>
                  <a:pt x="38208" y="96441"/>
                  <a:pt x="21431" y="113217"/>
                  <a:pt x="21431" y="133945"/>
                </a:cubicBezTo>
                <a:cubicBezTo>
                  <a:pt x="21431" y="135251"/>
                  <a:pt x="21498" y="136557"/>
                  <a:pt x="21632" y="137830"/>
                </a:cubicBezTo>
                <a:cubicBezTo>
                  <a:pt x="22235" y="143690"/>
                  <a:pt x="18217" y="150019"/>
                  <a:pt x="12323" y="150019"/>
                </a:cubicBezTo>
                <a:lnTo>
                  <a:pt x="10716" y="150019"/>
                </a:lnTo>
                <a:cubicBezTo>
                  <a:pt x="4789" y="150019"/>
                  <a:pt x="0" y="154807"/>
                  <a:pt x="0" y="160734"/>
                </a:cubicBezTo>
                <a:cubicBezTo>
                  <a:pt x="0" y="166661"/>
                  <a:pt x="4789" y="171450"/>
                  <a:pt x="10716" y="171450"/>
                </a:cubicBezTo>
                <a:lnTo>
                  <a:pt x="58936" y="171450"/>
                </a:lnTo>
                <a:cubicBezTo>
                  <a:pt x="79664" y="171450"/>
                  <a:pt x="96441" y="154673"/>
                  <a:pt x="96441" y="133945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2" name="Text 9"/>
          <p:cNvSpPr/>
          <p:nvPr/>
        </p:nvSpPr>
        <p:spPr>
          <a:xfrm>
            <a:off x="1501825" y="6210300"/>
            <a:ext cx="742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Branding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2386608" y="6257925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21431" y="32147"/>
                </a:moveTo>
                <a:cubicBezTo>
                  <a:pt x="21431" y="20326"/>
                  <a:pt x="31042" y="10716"/>
                  <a:pt x="42863" y="10716"/>
                </a:cubicBezTo>
                <a:lnTo>
                  <a:pt x="139303" y="10716"/>
                </a:lnTo>
                <a:cubicBezTo>
                  <a:pt x="151124" y="10716"/>
                  <a:pt x="160734" y="20326"/>
                  <a:pt x="160734" y="32147"/>
                </a:cubicBezTo>
                <a:lnTo>
                  <a:pt x="160734" y="42863"/>
                </a:lnTo>
                <a:lnTo>
                  <a:pt x="177712" y="42863"/>
                </a:lnTo>
                <a:cubicBezTo>
                  <a:pt x="183405" y="42863"/>
                  <a:pt x="188863" y="45106"/>
                  <a:pt x="192881" y="49124"/>
                </a:cubicBezTo>
                <a:lnTo>
                  <a:pt x="208051" y="64294"/>
                </a:lnTo>
                <a:cubicBezTo>
                  <a:pt x="212069" y="68312"/>
                  <a:pt x="214313" y="73770"/>
                  <a:pt x="214313" y="79463"/>
                </a:cubicBezTo>
                <a:lnTo>
                  <a:pt x="214313" y="128588"/>
                </a:lnTo>
                <a:cubicBezTo>
                  <a:pt x="214313" y="140408"/>
                  <a:pt x="204702" y="150019"/>
                  <a:pt x="192881" y="150019"/>
                </a:cubicBezTo>
                <a:lnTo>
                  <a:pt x="191776" y="150019"/>
                </a:lnTo>
                <a:cubicBezTo>
                  <a:pt x="188294" y="162375"/>
                  <a:pt x="176908" y="171450"/>
                  <a:pt x="163413" y="171450"/>
                </a:cubicBezTo>
                <a:cubicBezTo>
                  <a:pt x="149918" y="171450"/>
                  <a:pt x="138566" y="162375"/>
                  <a:pt x="135050" y="150019"/>
                </a:cubicBezTo>
                <a:lnTo>
                  <a:pt x="100693" y="150019"/>
                </a:lnTo>
                <a:cubicBezTo>
                  <a:pt x="97211" y="162375"/>
                  <a:pt x="85825" y="171450"/>
                  <a:pt x="72330" y="171450"/>
                </a:cubicBezTo>
                <a:cubicBezTo>
                  <a:pt x="58835" y="171450"/>
                  <a:pt x="47484" y="162375"/>
                  <a:pt x="43968" y="150019"/>
                </a:cubicBezTo>
                <a:lnTo>
                  <a:pt x="42863" y="150019"/>
                </a:lnTo>
                <a:cubicBezTo>
                  <a:pt x="31042" y="150019"/>
                  <a:pt x="21431" y="140408"/>
                  <a:pt x="21431" y="128588"/>
                </a:cubicBezTo>
                <a:lnTo>
                  <a:pt x="21431" y="112514"/>
                </a:lnTo>
                <a:lnTo>
                  <a:pt x="8037" y="112514"/>
                </a:lnTo>
                <a:cubicBezTo>
                  <a:pt x="3583" y="112514"/>
                  <a:pt x="0" y="108931"/>
                  <a:pt x="0" y="104477"/>
                </a:cubicBezTo>
                <a:cubicBezTo>
                  <a:pt x="0" y="100024"/>
                  <a:pt x="3583" y="96441"/>
                  <a:pt x="8037" y="96441"/>
                </a:cubicBezTo>
                <a:lnTo>
                  <a:pt x="45541" y="96441"/>
                </a:lnTo>
                <a:cubicBezTo>
                  <a:pt x="49995" y="96441"/>
                  <a:pt x="53578" y="92858"/>
                  <a:pt x="53578" y="88404"/>
                </a:cubicBezTo>
                <a:cubicBezTo>
                  <a:pt x="53578" y="83950"/>
                  <a:pt x="49995" y="80367"/>
                  <a:pt x="45541" y="80367"/>
                </a:cubicBezTo>
                <a:lnTo>
                  <a:pt x="8037" y="80367"/>
                </a:lnTo>
                <a:cubicBezTo>
                  <a:pt x="3583" y="80367"/>
                  <a:pt x="0" y="76784"/>
                  <a:pt x="0" y="72330"/>
                </a:cubicBezTo>
                <a:cubicBezTo>
                  <a:pt x="0" y="67877"/>
                  <a:pt x="3583" y="64294"/>
                  <a:pt x="8037" y="64294"/>
                </a:cubicBezTo>
                <a:lnTo>
                  <a:pt x="66973" y="64294"/>
                </a:lnTo>
                <a:cubicBezTo>
                  <a:pt x="71426" y="64294"/>
                  <a:pt x="75009" y="60711"/>
                  <a:pt x="75009" y="56257"/>
                </a:cubicBezTo>
                <a:cubicBezTo>
                  <a:pt x="75009" y="51803"/>
                  <a:pt x="71426" y="48220"/>
                  <a:pt x="66973" y="48220"/>
                </a:cubicBezTo>
                <a:lnTo>
                  <a:pt x="8037" y="48220"/>
                </a:lnTo>
                <a:cubicBezTo>
                  <a:pt x="3583" y="48220"/>
                  <a:pt x="0" y="44637"/>
                  <a:pt x="0" y="40184"/>
                </a:cubicBezTo>
                <a:cubicBezTo>
                  <a:pt x="0" y="35730"/>
                  <a:pt x="3583" y="32147"/>
                  <a:pt x="8037" y="32147"/>
                </a:cubicBezTo>
                <a:lnTo>
                  <a:pt x="21431" y="32147"/>
                </a:lnTo>
                <a:close/>
                <a:moveTo>
                  <a:pt x="192881" y="96441"/>
                </a:moveTo>
                <a:lnTo>
                  <a:pt x="192881" y="79463"/>
                </a:lnTo>
                <a:lnTo>
                  <a:pt x="177712" y="64294"/>
                </a:lnTo>
                <a:lnTo>
                  <a:pt x="160734" y="64294"/>
                </a:lnTo>
                <a:lnTo>
                  <a:pt x="160734" y="96441"/>
                </a:lnTo>
                <a:lnTo>
                  <a:pt x="192881" y="96441"/>
                </a:lnTo>
                <a:close/>
                <a:moveTo>
                  <a:pt x="85725" y="141982"/>
                </a:moveTo>
                <a:cubicBezTo>
                  <a:pt x="85725" y="134589"/>
                  <a:pt x="79723" y="128588"/>
                  <a:pt x="72330" y="128588"/>
                </a:cubicBezTo>
                <a:cubicBezTo>
                  <a:pt x="64938" y="128588"/>
                  <a:pt x="58936" y="134589"/>
                  <a:pt x="58936" y="141982"/>
                </a:cubicBezTo>
                <a:cubicBezTo>
                  <a:pt x="58936" y="149375"/>
                  <a:pt x="64938" y="155377"/>
                  <a:pt x="72330" y="155377"/>
                </a:cubicBezTo>
                <a:cubicBezTo>
                  <a:pt x="79723" y="155377"/>
                  <a:pt x="85725" y="149375"/>
                  <a:pt x="85725" y="141982"/>
                </a:cubicBezTo>
                <a:close/>
                <a:moveTo>
                  <a:pt x="163413" y="155377"/>
                </a:moveTo>
                <a:cubicBezTo>
                  <a:pt x="170806" y="155377"/>
                  <a:pt x="176808" y="149375"/>
                  <a:pt x="176808" y="141982"/>
                </a:cubicBezTo>
                <a:cubicBezTo>
                  <a:pt x="176808" y="134589"/>
                  <a:pt x="170806" y="128588"/>
                  <a:pt x="163413" y="128588"/>
                </a:cubicBezTo>
                <a:cubicBezTo>
                  <a:pt x="156021" y="128588"/>
                  <a:pt x="150019" y="134589"/>
                  <a:pt x="150019" y="141982"/>
                </a:cubicBezTo>
                <a:cubicBezTo>
                  <a:pt x="150019" y="149375"/>
                  <a:pt x="156021" y="155377"/>
                  <a:pt x="163413" y="15537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4" name="Text 11"/>
          <p:cNvSpPr/>
          <p:nvPr/>
        </p:nvSpPr>
        <p:spPr>
          <a:xfrm>
            <a:off x="2674739" y="6210300"/>
            <a:ext cx="1457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Pan-India Delivery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971163" y="6248400"/>
            <a:ext cx="904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February 2025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EXECUTIVE SUMMARY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Why Gifting Matters Now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333500"/>
            <a:ext cx="3638550" cy="1809750"/>
          </a:xfrm>
          <a:custGeom>
            <a:avLst/>
            <a:gdLst/>
            <a:ahLst/>
            <a:cxnLst/>
            <a:rect l="l" t="t" r="r" b="b"/>
            <a:pathLst>
              <a:path w="3638550" h="1809750">
                <a:moveTo>
                  <a:pt x="38100" y="0"/>
                </a:moveTo>
                <a:lnTo>
                  <a:pt x="3562341" y="0"/>
                </a:lnTo>
                <a:cubicBezTo>
                  <a:pt x="3604402" y="0"/>
                  <a:pt x="3638550" y="34148"/>
                  <a:pt x="3638550" y="76209"/>
                </a:cubicBezTo>
                <a:lnTo>
                  <a:pt x="3638550" y="1733541"/>
                </a:lnTo>
                <a:cubicBezTo>
                  <a:pt x="3638550" y="1775602"/>
                  <a:pt x="3604402" y="1809750"/>
                  <a:pt x="3562341" y="1809750"/>
                </a:cubicBez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00050" y="1333500"/>
            <a:ext cx="38100" cy="1809750"/>
          </a:xfrm>
          <a:custGeom>
            <a:avLst/>
            <a:gdLst/>
            <a:ahLst/>
            <a:cxnLst/>
            <a:rect l="l" t="t" r="r" b="b"/>
            <a:pathLst>
              <a:path w="38100" h="1809750">
                <a:moveTo>
                  <a:pt x="38100" y="0"/>
                </a:moveTo>
                <a:lnTo>
                  <a:pt x="38100" y="0"/>
                </a:lnTo>
                <a:lnTo>
                  <a:pt x="38100" y="1809750"/>
                </a:ln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" name="Shape 4"/>
          <p:cNvSpPr/>
          <p:nvPr/>
        </p:nvSpPr>
        <p:spPr>
          <a:xfrm>
            <a:off x="647700" y="1562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69144" y="16954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5255" y="-9265"/>
                </a:moveTo>
                <a:cubicBezTo>
                  <a:pt x="11757" y="-12762"/>
                  <a:pt x="6102" y="-12762"/>
                  <a:pt x="2642" y="-9265"/>
                </a:cubicBezTo>
                <a:cubicBezTo>
                  <a:pt x="-819" y="-5767"/>
                  <a:pt x="-856" y="-112"/>
                  <a:pt x="2604" y="3386"/>
                </a:cubicBezTo>
                <a:lnTo>
                  <a:pt x="199058" y="199839"/>
                </a:lnTo>
                <a:cubicBezTo>
                  <a:pt x="202555" y="203336"/>
                  <a:pt x="208211" y="203336"/>
                  <a:pt x="211671" y="199839"/>
                </a:cubicBezTo>
                <a:cubicBezTo>
                  <a:pt x="215131" y="196342"/>
                  <a:pt x="215168" y="190686"/>
                  <a:pt x="211671" y="187226"/>
                </a:cubicBezTo>
                <a:lnTo>
                  <a:pt x="115900" y="91418"/>
                </a:lnTo>
                <a:cubicBezTo>
                  <a:pt x="136364" y="87362"/>
                  <a:pt x="151805" y="69279"/>
                  <a:pt x="151805" y="47625"/>
                </a:cubicBezTo>
                <a:cubicBezTo>
                  <a:pt x="151805" y="22957"/>
                  <a:pt x="131825" y="2977"/>
                  <a:pt x="107156" y="2977"/>
                </a:cubicBezTo>
                <a:cubicBezTo>
                  <a:pt x="85502" y="2977"/>
                  <a:pt x="67419" y="18417"/>
                  <a:pt x="63364" y="38881"/>
                </a:cubicBezTo>
                <a:lnTo>
                  <a:pt x="15255" y="-9265"/>
                </a:lnTo>
                <a:close/>
                <a:moveTo>
                  <a:pt x="87660" y="113630"/>
                </a:moveTo>
                <a:cubicBezTo>
                  <a:pt x="55029" y="117797"/>
                  <a:pt x="29766" y="145666"/>
                  <a:pt x="29766" y="179450"/>
                </a:cubicBezTo>
                <a:cubicBezTo>
                  <a:pt x="29766" y="185551"/>
                  <a:pt x="34714" y="190500"/>
                  <a:pt x="40816" y="190500"/>
                </a:cubicBezTo>
                <a:lnTo>
                  <a:pt x="164529" y="190500"/>
                </a:lnTo>
                <a:lnTo>
                  <a:pt x="87660" y="113630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Text 6"/>
          <p:cNvSpPr/>
          <p:nvPr/>
        </p:nvSpPr>
        <p:spPr>
          <a:xfrm>
            <a:off x="1219200" y="1657350"/>
            <a:ext cx="1504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Retention Crisis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7700" y="2171700"/>
            <a:ext cx="3238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74% of Gen-Z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would leave for better pay. Recognition gaps accelerate exits. Strategic gifting is a measurable retention tool.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286250" y="1333500"/>
            <a:ext cx="3638550" cy="1809750"/>
          </a:xfrm>
          <a:custGeom>
            <a:avLst/>
            <a:gdLst/>
            <a:ahLst/>
            <a:cxnLst/>
            <a:rect l="l" t="t" r="r" b="b"/>
            <a:pathLst>
              <a:path w="3638550" h="1809750">
                <a:moveTo>
                  <a:pt x="38100" y="0"/>
                </a:moveTo>
                <a:lnTo>
                  <a:pt x="3562341" y="0"/>
                </a:lnTo>
                <a:cubicBezTo>
                  <a:pt x="3604402" y="0"/>
                  <a:pt x="3638550" y="34148"/>
                  <a:pt x="3638550" y="76209"/>
                </a:cubicBezTo>
                <a:lnTo>
                  <a:pt x="3638550" y="1733541"/>
                </a:lnTo>
                <a:cubicBezTo>
                  <a:pt x="3638550" y="1775602"/>
                  <a:pt x="3604402" y="1809750"/>
                  <a:pt x="3562341" y="1809750"/>
                </a:cubicBez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6250" y="1333500"/>
            <a:ext cx="38100" cy="1809750"/>
          </a:xfrm>
          <a:custGeom>
            <a:avLst/>
            <a:gdLst/>
            <a:ahLst/>
            <a:cxnLst/>
            <a:rect l="l" t="t" r="r" b="b"/>
            <a:pathLst>
              <a:path w="38100" h="1809750">
                <a:moveTo>
                  <a:pt x="38100" y="0"/>
                </a:moveTo>
                <a:lnTo>
                  <a:pt x="38100" y="0"/>
                </a:lnTo>
                <a:lnTo>
                  <a:pt x="38100" y="1809750"/>
                </a:ln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2" name="Shape 10"/>
          <p:cNvSpPr/>
          <p:nvPr/>
        </p:nvSpPr>
        <p:spPr>
          <a:xfrm>
            <a:off x="4533900" y="1562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643438" y="169545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66688" y="89297"/>
                </a:moveTo>
                <a:lnTo>
                  <a:pt x="174092" y="89297"/>
                </a:lnTo>
                <a:cubicBezTo>
                  <a:pt x="179859" y="89297"/>
                  <a:pt x="184547" y="84609"/>
                  <a:pt x="184547" y="78842"/>
                </a:cubicBezTo>
                <a:cubicBezTo>
                  <a:pt x="184547" y="76014"/>
                  <a:pt x="183393" y="73298"/>
                  <a:pt x="181347" y="71326"/>
                </a:cubicBezTo>
                <a:lnTo>
                  <a:pt x="105482" y="-1823"/>
                </a:lnTo>
                <a:cubicBezTo>
                  <a:pt x="102729" y="-4465"/>
                  <a:pt x="99082" y="-5953"/>
                  <a:pt x="95250" y="-5953"/>
                </a:cubicBezTo>
                <a:cubicBezTo>
                  <a:pt x="91418" y="-5953"/>
                  <a:pt x="87771" y="-4465"/>
                  <a:pt x="85018" y="-1823"/>
                </a:cubicBezTo>
                <a:lnTo>
                  <a:pt x="9153" y="71326"/>
                </a:lnTo>
                <a:cubicBezTo>
                  <a:pt x="7107" y="73298"/>
                  <a:pt x="5953" y="76014"/>
                  <a:pt x="5953" y="78842"/>
                </a:cubicBezTo>
                <a:cubicBezTo>
                  <a:pt x="5953" y="84609"/>
                  <a:pt x="10641" y="89297"/>
                  <a:pt x="16408" y="89297"/>
                </a:cubicBezTo>
                <a:lnTo>
                  <a:pt x="23812" y="89297"/>
                </a:lnTo>
                <a:lnTo>
                  <a:pt x="23812" y="142875"/>
                </a:lnTo>
                <a:cubicBezTo>
                  <a:pt x="23812" y="156009"/>
                  <a:pt x="34491" y="166688"/>
                  <a:pt x="47625" y="166688"/>
                </a:cubicBezTo>
                <a:lnTo>
                  <a:pt x="79511" y="166688"/>
                </a:lnTo>
                <a:cubicBezTo>
                  <a:pt x="82265" y="164232"/>
                  <a:pt x="85613" y="162446"/>
                  <a:pt x="89297" y="161479"/>
                </a:cubicBezTo>
                <a:lnTo>
                  <a:pt x="89297" y="113109"/>
                </a:lnTo>
                <a:cubicBezTo>
                  <a:pt x="89297" y="111063"/>
                  <a:pt x="89557" y="109054"/>
                  <a:pt x="90041" y="107156"/>
                </a:cubicBezTo>
                <a:lnTo>
                  <a:pt x="86320" y="107156"/>
                </a:lnTo>
                <a:cubicBezTo>
                  <a:pt x="81372" y="107156"/>
                  <a:pt x="77391" y="103175"/>
                  <a:pt x="77391" y="98227"/>
                </a:cubicBezTo>
                <a:lnTo>
                  <a:pt x="77391" y="80367"/>
                </a:lnTo>
                <a:cubicBezTo>
                  <a:pt x="77391" y="75419"/>
                  <a:pt x="81372" y="71438"/>
                  <a:pt x="86320" y="71438"/>
                </a:cubicBezTo>
                <a:lnTo>
                  <a:pt x="104180" y="71438"/>
                </a:lnTo>
                <a:cubicBezTo>
                  <a:pt x="109128" y="71438"/>
                  <a:pt x="113109" y="75419"/>
                  <a:pt x="113109" y="80367"/>
                </a:cubicBezTo>
                <a:lnTo>
                  <a:pt x="113109" y="89297"/>
                </a:lnTo>
                <a:lnTo>
                  <a:pt x="166688" y="89297"/>
                </a:lnTo>
                <a:close/>
                <a:moveTo>
                  <a:pt x="130969" y="130969"/>
                </a:moveTo>
                <a:lnTo>
                  <a:pt x="190500" y="130969"/>
                </a:lnTo>
                <a:lnTo>
                  <a:pt x="190500" y="178594"/>
                </a:lnTo>
                <a:lnTo>
                  <a:pt x="130969" y="178594"/>
                </a:lnTo>
                <a:lnTo>
                  <a:pt x="130969" y="130969"/>
                </a:lnTo>
                <a:close/>
                <a:moveTo>
                  <a:pt x="107156" y="119063"/>
                </a:moveTo>
                <a:lnTo>
                  <a:pt x="107156" y="178594"/>
                </a:lnTo>
                <a:lnTo>
                  <a:pt x="95250" y="178594"/>
                </a:lnTo>
                <a:cubicBezTo>
                  <a:pt x="91976" y="178594"/>
                  <a:pt x="89297" y="181273"/>
                  <a:pt x="89297" y="184547"/>
                </a:cubicBezTo>
                <a:cubicBezTo>
                  <a:pt x="89297" y="194407"/>
                  <a:pt x="97296" y="202406"/>
                  <a:pt x="107156" y="202406"/>
                </a:cubicBezTo>
                <a:lnTo>
                  <a:pt x="214313" y="202406"/>
                </a:lnTo>
                <a:cubicBezTo>
                  <a:pt x="224172" y="202406"/>
                  <a:pt x="232172" y="194407"/>
                  <a:pt x="232172" y="184547"/>
                </a:cubicBezTo>
                <a:cubicBezTo>
                  <a:pt x="232172" y="181273"/>
                  <a:pt x="229493" y="178594"/>
                  <a:pt x="226219" y="178594"/>
                </a:cubicBezTo>
                <a:lnTo>
                  <a:pt x="214313" y="178594"/>
                </a:lnTo>
                <a:lnTo>
                  <a:pt x="214313" y="119063"/>
                </a:lnTo>
                <a:cubicBezTo>
                  <a:pt x="214313" y="112477"/>
                  <a:pt x="208992" y="107156"/>
                  <a:pt x="202406" y="107156"/>
                </a:cubicBezTo>
                <a:lnTo>
                  <a:pt x="119063" y="107156"/>
                </a:lnTo>
                <a:cubicBezTo>
                  <a:pt x="112477" y="107156"/>
                  <a:pt x="107156" y="112477"/>
                  <a:pt x="107156" y="119063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4" name="Text 12"/>
          <p:cNvSpPr/>
          <p:nvPr/>
        </p:nvSpPr>
        <p:spPr>
          <a:xfrm>
            <a:off x="5105400" y="1657350"/>
            <a:ext cx="2085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Hybrid Work Demands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33900" y="2171700"/>
            <a:ext cx="3238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71% prefer hybrid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work. Physical touchpoints matter more when face-time is limited. Gifts bridge the distance.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72450" y="1333500"/>
            <a:ext cx="3638550" cy="1809750"/>
          </a:xfrm>
          <a:custGeom>
            <a:avLst/>
            <a:gdLst/>
            <a:ahLst/>
            <a:cxnLst/>
            <a:rect l="l" t="t" r="r" b="b"/>
            <a:pathLst>
              <a:path w="3638550" h="1809750">
                <a:moveTo>
                  <a:pt x="38100" y="0"/>
                </a:moveTo>
                <a:lnTo>
                  <a:pt x="3562341" y="0"/>
                </a:lnTo>
                <a:cubicBezTo>
                  <a:pt x="3604402" y="0"/>
                  <a:pt x="3638550" y="34148"/>
                  <a:pt x="3638550" y="76209"/>
                </a:cubicBezTo>
                <a:lnTo>
                  <a:pt x="3638550" y="1733541"/>
                </a:lnTo>
                <a:cubicBezTo>
                  <a:pt x="3638550" y="1775602"/>
                  <a:pt x="3604402" y="1809750"/>
                  <a:pt x="3562341" y="1809750"/>
                </a:cubicBez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172450" y="1333500"/>
            <a:ext cx="38100" cy="1809750"/>
          </a:xfrm>
          <a:custGeom>
            <a:avLst/>
            <a:gdLst/>
            <a:ahLst/>
            <a:cxnLst/>
            <a:rect l="l" t="t" r="r" b="b"/>
            <a:pathLst>
              <a:path w="38100" h="1809750">
                <a:moveTo>
                  <a:pt x="38100" y="0"/>
                </a:moveTo>
                <a:lnTo>
                  <a:pt x="38100" y="0"/>
                </a:lnTo>
                <a:lnTo>
                  <a:pt x="38100" y="1809750"/>
                </a:ln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18" name="Shape 16"/>
          <p:cNvSpPr/>
          <p:nvPr/>
        </p:nvSpPr>
        <p:spPr>
          <a:xfrm>
            <a:off x="8420100" y="1562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529638" y="169545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30969" y="0"/>
                </a:moveTo>
                <a:cubicBezTo>
                  <a:pt x="130969" y="-6586"/>
                  <a:pt x="125648" y="-11906"/>
                  <a:pt x="119063" y="-11906"/>
                </a:cubicBezTo>
                <a:cubicBezTo>
                  <a:pt x="112477" y="-11906"/>
                  <a:pt x="107156" y="-6586"/>
                  <a:pt x="107156" y="0"/>
                </a:cubicBezTo>
                <a:lnTo>
                  <a:pt x="107156" y="23812"/>
                </a:lnTo>
                <a:lnTo>
                  <a:pt x="71438" y="23812"/>
                </a:lnTo>
                <a:cubicBezTo>
                  <a:pt x="51718" y="23812"/>
                  <a:pt x="35719" y="39812"/>
                  <a:pt x="35719" y="59531"/>
                </a:cubicBezTo>
                <a:lnTo>
                  <a:pt x="35719" y="142875"/>
                </a:lnTo>
                <a:cubicBezTo>
                  <a:pt x="35719" y="162595"/>
                  <a:pt x="51718" y="178594"/>
                  <a:pt x="71438" y="178594"/>
                </a:cubicBezTo>
                <a:lnTo>
                  <a:pt x="166688" y="178594"/>
                </a:lnTo>
                <a:cubicBezTo>
                  <a:pt x="186407" y="178594"/>
                  <a:pt x="202406" y="162595"/>
                  <a:pt x="202406" y="142875"/>
                </a:cubicBezTo>
                <a:lnTo>
                  <a:pt x="202406" y="59531"/>
                </a:lnTo>
                <a:cubicBezTo>
                  <a:pt x="202406" y="39812"/>
                  <a:pt x="186407" y="23812"/>
                  <a:pt x="166688" y="23812"/>
                </a:cubicBezTo>
                <a:lnTo>
                  <a:pt x="130969" y="23812"/>
                </a:lnTo>
                <a:lnTo>
                  <a:pt x="130969" y="0"/>
                </a:lnTo>
                <a:close/>
                <a:moveTo>
                  <a:pt x="59531" y="136922"/>
                </a:moveTo>
                <a:cubicBezTo>
                  <a:pt x="59531" y="131973"/>
                  <a:pt x="63512" y="127992"/>
                  <a:pt x="68461" y="127992"/>
                </a:cubicBezTo>
                <a:lnTo>
                  <a:pt x="80367" y="127992"/>
                </a:lnTo>
                <a:cubicBezTo>
                  <a:pt x="85316" y="127992"/>
                  <a:pt x="89297" y="131973"/>
                  <a:pt x="89297" y="136922"/>
                </a:cubicBezTo>
                <a:cubicBezTo>
                  <a:pt x="89297" y="141870"/>
                  <a:pt x="85316" y="145852"/>
                  <a:pt x="80367" y="145852"/>
                </a:cubicBezTo>
                <a:lnTo>
                  <a:pt x="68461" y="145852"/>
                </a:lnTo>
                <a:cubicBezTo>
                  <a:pt x="63512" y="145852"/>
                  <a:pt x="59531" y="141870"/>
                  <a:pt x="59531" y="136922"/>
                </a:cubicBezTo>
                <a:close/>
                <a:moveTo>
                  <a:pt x="104180" y="136922"/>
                </a:moveTo>
                <a:cubicBezTo>
                  <a:pt x="104180" y="131973"/>
                  <a:pt x="108161" y="127992"/>
                  <a:pt x="113109" y="127992"/>
                </a:cubicBezTo>
                <a:lnTo>
                  <a:pt x="125016" y="127992"/>
                </a:lnTo>
                <a:cubicBezTo>
                  <a:pt x="129964" y="127992"/>
                  <a:pt x="133945" y="131973"/>
                  <a:pt x="133945" y="136922"/>
                </a:cubicBezTo>
                <a:cubicBezTo>
                  <a:pt x="133945" y="141870"/>
                  <a:pt x="129964" y="145852"/>
                  <a:pt x="125016" y="145852"/>
                </a:cubicBezTo>
                <a:lnTo>
                  <a:pt x="113109" y="145852"/>
                </a:lnTo>
                <a:cubicBezTo>
                  <a:pt x="108161" y="145852"/>
                  <a:pt x="104180" y="141870"/>
                  <a:pt x="104180" y="136922"/>
                </a:cubicBezTo>
                <a:close/>
                <a:moveTo>
                  <a:pt x="148828" y="136922"/>
                </a:moveTo>
                <a:cubicBezTo>
                  <a:pt x="148828" y="131973"/>
                  <a:pt x="152809" y="127992"/>
                  <a:pt x="157758" y="127992"/>
                </a:cubicBezTo>
                <a:lnTo>
                  <a:pt x="169664" y="127992"/>
                </a:lnTo>
                <a:cubicBezTo>
                  <a:pt x="174613" y="127992"/>
                  <a:pt x="178594" y="131973"/>
                  <a:pt x="178594" y="136922"/>
                </a:cubicBezTo>
                <a:cubicBezTo>
                  <a:pt x="178594" y="141870"/>
                  <a:pt x="174613" y="145852"/>
                  <a:pt x="169664" y="145852"/>
                </a:cubicBezTo>
                <a:lnTo>
                  <a:pt x="157758" y="145852"/>
                </a:lnTo>
                <a:cubicBezTo>
                  <a:pt x="152809" y="145852"/>
                  <a:pt x="148828" y="141870"/>
                  <a:pt x="148828" y="136922"/>
                </a:cubicBezTo>
                <a:close/>
                <a:moveTo>
                  <a:pt x="83344" y="65484"/>
                </a:moveTo>
                <a:cubicBezTo>
                  <a:pt x="93201" y="65484"/>
                  <a:pt x="101203" y="73487"/>
                  <a:pt x="101203" y="83344"/>
                </a:cubicBezTo>
                <a:cubicBezTo>
                  <a:pt x="101203" y="93201"/>
                  <a:pt x="93201" y="101203"/>
                  <a:pt x="83344" y="101203"/>
                </a:cubicBezTo>
                <a:cubicBezTo>
                  <a:pt x="73487" y="101203"/>
                  <a:pt x="65484" y="93201"/>
                  <a:pt x="65484" y="83344"/>
                </a:cubicBezTo>
                <a:cubicBezTo>
                  <a:pt x="65484" y="73487"/>
                  <a:pt x="73487" y="65484"/>
                  <a:pt x="83344" y="65484"/>
                </a:cubicBezTo>
                <a:close/>
                <a:moveTo>
                  <a:pt x="136922" y="83344"/>
                </a:moveTo>
                <a:cubicBezTo>
                  <a:pt x="136922" y="73487"/>
                  <a:pt x="144924" y="65484"/>
                  <a:pt x="154781" y="65484"/>
                </a:cubicBezTo>
                <a:cubicBezTo>
                  <a:pt x="164638" y="65484"/>
                  <a:pt x="172641" y="73487"/>
                  <a:pt x="172641" y="83344"/>
                </a:cubicBezTo>
                <a:cubicBezTo>
                  <a:pt x="172641" y="93201"/>
                  <a:pt x="164638" y="101203"/>
                  <a:pt x="154781" y="101203"/>
                </a:cubicBezTo>
                <a:cubicBezTo>
                  <a:pt x="144924" y="101203"/>
                  <a:pt x="136922" y="93201"/>
                  <a:pt x="136922" y="83344"/>
                </a:cubicBezTo>
                <a:close/>
                <a:moveTo>
                  <a:pt x="23812" y="83344"/>
                </a:moveTo>
                <a:cubicBezTo>
                  <a:pt x="23812" y="76758"/>
                  <a:pt x="18492" y="71438"/>
                  <a:pt x="11906" y="71438"/>
                </a:cubicBezTo>
                <a:cubicBezTo>
                  <a:pt x="5321" y="71438"/>
                  <a:pt x="0" y="76758"/>
                  <a:pt x="0" y="83344"/>
                </a:cubicBezTo>
                <a:lnTo>
                  <a:pt x="0" y="119063"/>
                </a:lnTo>
                <a:cubicBezTo>
                  <a:pt x="0" y="125648"/>
                  <a:pt x="5321" y="130969"/>
                  <a:pt x="11906" y="130969"/>
                </a:cubicBezTo>
                <a:cubicBezTo>
                  <a:pt x="18492" y="130969"/>
                  <a:pt x="23812" y="125648"/>
                  <a:pt x="23812" y="119063"/>
                </a:cubicBezTo>
                <a:lnTo>
                  <a:pt x="23812" y="83344"/>
                </a:lnTo>
                <a:close/>
                <a:moveTo>
                  <a:pt x="226219" y="71438"/>
                </a:moveTo>
                <a:cubicBezTo>
                  <a:pt x="219633" y="71438"/>
                  <a:pt x="214313" y="76758"/>
                  <a:pt x="214313" y="83344"/>
                </a:cubicBezTo>
                <a:lnTo>
                  <a:pt x="214313" y="119063"/>
                </a:lnTo>
                <a:cubicBezTo>
                  <a:pt x="214313" y="125648"/>
                  <a:pt x="219633" y="130969"/>
                  <a:pt x="226219" y="130969"/>
                </a:cubicBezTo>
                <a:cubicBezTo>
                  <a:pt x="232804" y="130969"/>
                  <a:pt x="238125" y="125648"/>
                  <a:pt x="238125" y="119063"/>
                </a:cubicBezTo>
                <a:lnTo>
                  <a:pt x="238125" y="83344"/>
                </a:lnTo>
                <a:cubicBezTo>
                  <a:pt x="238125" y="76758"/>
                  <a:pt x="232804" y="71438"/>
                  <a:pt x="226219" y="71438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0" name="Text 18"/>
          <p:cNvSpPr/>
          <p:nvPr/>
        </p:nvSpPr>
        <p:spPr>
          <a:xfrm>
            <a:off x="8991600" y="1657350"/>
            <a:ext cx="2047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AI-Driven Recognition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420100" y="2171700"/>
            <a:ext cx="3238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Automated triggers for milestones need physical fulfillment. AI handles timing; gifts deliver the human touch.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81000" y="3371850"/>
            <a:ext cx="11430000" cy="1295400"/>
          </a:xfrm>
          <a:custGeom>
            <a:avLst/>
            <a:gdLst/>
            <a:ahLst/>
            <a:cxnLst/>
            <a:rect l="l" t="t" r="r" b="b"/>
            <a:pathLst>
              <a:path w="11430000" h="1295400">
                <a:moveTo>
                  <a:pt x="76195" y="0"/>
                </a:moveTo>
                <a:lnTo>
                  <a:pt x="11353805" y="0"/>
                </a:lnTo>
                <a:cubicBezTo>
                  <a:pt x="11395858" y="0"/>
                  <a:pt x="11430000" y="34142"/>
                  <a:pt x="11430000" y="76195"/>
                </a:cubicBezTo>
                <a:lnTo>
                  <a:pt x="11430000" y="1219205"/>
                </a:lnTo>
                <a:cubicBezTo>
                  <a:pt x="11430000" y="1261286"/>
                  <a:pt x="11395886" y="1295400"/>
                  <a:pt x="11353805" y="1295400"/>
                </a:cubicBezTo>
                <a:lnTo>
                  <a:pt x="76195" y="1295400"/>
                </a:lnTo>
                <a:cubicBezTo>
                  <a:pt x="34142" y="1295400"/>
                  <a:pt x="0" y="1261258"/>
                  <a:pt x="0" y="121920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3" name="Text 21"/>
          <p:cNvSpPr/>
          <p:nvPr/>
        </p:nvSpPr>
        <p:spPr>
          <a:xfrm>
            <a:off x="609600" y="3600450"/>
            <a:ext cx="1106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Three Outcomes HR/CEOs Want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3413" y="4057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5" name="Text 23"/>
          <p:cNvSpPr/>
          <p:nvPr/>
        </p:nvSpPr>
        <p:spPr>
          <a:xfrm>
            <a:off x="962025" y="4019550"/>
            <a:ext cx="2857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Measurable Usage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62025" y="4248150"/>
            <a:ext cx="2847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Gifts that get used weekly, not stored in drawers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367213" y="4057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8" name="Text 26"/>
          <p:cNvSpPr/>
          <p:nvPr/>
        </p:nvSpPr>
        <p:spPr>
          <a:xfrm>
            <a:off x="4695825" y="4019550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Brand Consistency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695825" y="424815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Unified experience across distributed teams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101013" y="4057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1" name="Text 29"/>
          <p:cNvSpPr/>
          <p:nvPr/>
        </p:nvSpPr>
        <p:spPr>
          <a:xfrm>
            <a:off x="8429625" y="4019550"/>
            <a:ext cx="3181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Cultural Alignment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429625" y="4248150"/>
            <a:ext cx="3171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Values-driven gifting that resonates with Gen-Z ethics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00050" y="49244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83734" y="17919"/>
                </a:moveTo>
                <a:cubicBezTo>
                  <a:pt x="85714" y="14559"/>
                  <a:pt x="89308" y="12502"/>
                  <a:pt x="93189" y="12502"/>
                </a:cubicBezTo>
                <a:lnTo>
                  <a:pt x="93762" y="12502"/>
                </a:lnTo>
                <a:cubicBezTo>
                  <a:pt x="99518" y="12502"/>
                  <a:pt x="104180" y="17164"/>
                  <a:pt x="104180" y="22920"/>
                </a:cubicBezTo>
                <a:cubicBezTo>
                  <a:pt x="104180" y="28675"/>
                  <a:pt x="99518" y="33337"/>
                  <a:pt x="93762" y="33337"/>
                </a:cubicBezTo>
                <a:lnTo>
                  <a:pt x="74671" y="33337"/>
                </a:lnTo>
                <a:lnTo>
                  <a:pt x="83734" y="17919"/>
                </a:lnTo>
                <a:close/>
                <a:moveTo>
                  <a:pt x="49616" y="17919"/>
                </a:moveTo>
                <a:lnTo>
                  <a:pt x="58679" y="33337"/>
                </a:lnTo>
                <a:lnTo>
                  <a:pt x="39588" y="33337"/>
                </a:lnTo>
                <a:cubicBezTo>
                  <a:pt x="33832" y="33337"/>
                  <a:pt x="29170" y="28675"/>
                  <a:pt x="29170" y="22920"/>
                </a:cubicBezTo>
                <a:cubicBezTo>
                  <a:pt x="29170" y="17164"/>
                  <a:pt x="33832" y="12502"/>
                  <a:pt x="39588" y="12502"/>
                </a:cubicBezTo>
                <a:lnTo>
                  <a:pt x="40161" y="12502"/>
                </a:lnTo>
                <a:cubicBezTo>
                  <a:pt x="44042" y="12502"/>
                  <a:pt x="47662" y="14559"/>
                  <a:pt x="49616" y="17919"/>
                </a:cubicBezTo>
                <a:close/>
                <a:moveTo>
                  <a:pt x="72952" y="11590"/>
                </a:moveTo>
                <a:lnTo>
                  <a:pt x="66675" y="22268"/>
                </a:lnTo>
                <a:lnTo>
                  <a:pt x="60398" y="11590"/>
                </a:lnTo>
                <a:cubicBezTo>
                  <a:pt x="56179" y="4402"/>
                  <a:pt x="48470" y="0"/>
                  <a:pt x="40161" y="0"/>
                </a:cubicBezTo>
                <a:lnTo>
                  <a:pt x="39588" y="0"/>
                </a:lnTo>
                <a:cubicBezTo>
                  <a:pt x="26930" y="0"/>
                  <a:pt x="16669" y="10262"/>
                  <a:pt x="16669" y="22920"/>
                </a:cubicBezTo>
                <a:cubicBezTo>
                  <a:pt x="16669" y="26670"/>
                  <a:pt x="17580" y="30212"/>
                  <a:pt x="19169" y="33337"/>
                </a:cubicBezTo>
                <a:lnTo>
                  <a:pt x="8334" y="33337"/>
                </a:lnTo>
                <a:cubicBezTo>
                  <a:pt x="3724" y="33337"/>
                  <a:pt x="0" y="37062"/>
                  <a:pt x="0" y="41672"/>
                </a:cubicBezTo>
                <a:lnTo>
                  <a:pt x="0" y="50006"/>
                </a:lnTo>
                <a:cubicBezTo>
                  <a:pt x="0" y="54616"/>
                  <a:pt x="3724" y="58341"/>
                  <a:pt x="8334" y="58341"/>
                </a:cubicBezTo>
                <a:lnTo>
                  <a:pt x="125016" y="58341"/>
                </a:lnTo>
                <a:cubicBezTo>
                  <a:pt x="129626" y="58341"/>
                  <a:pt x="133350" y="54616"/>
                  <a:pt x="133350" y="50006"/>
                </a:cubicBezTo>
                <a:lnTo>
                  <a:pt x="133350" y="41672"/>
                </a:lnTo>
                <a:cubicBezTo>
                  <a:pt x="133350" y="37062"/>
                  <a:pt x="129626" y="33337"/>
                  <a:pt x="125016" y="33337"/>
                </a:cubicBezTo>
                <a:lnTo>
                  <a:pt x="114181" y="33337"/>
                </a:lnTo>
                <a:cubicBezTo>
                  <a:pt x="115770" y="30212"/>
                  <a:pt x="116681" y="26670"/>
                  <a:pt x="116681" y="22920"/>
                </a:cubicBezTo>
                <a:cubicBezTo>
                  <a:pt x="116681" y="10262"/>
                  <a:pt x="106420" y="0"/>
                  <a:pt x="93762" y="0"/>
                </a:cubicBezTo>
                <a:lnTo>
                  <a:pt x="93189" y="0"/>
                </a:lnTo>
                <a:cubicBezTo>
                  <a:pt x="84880" y="0"/>
                  <a:pt x="77171" y="4402"/>
                  <a:pt x="72952" y="11564"/>
                </a:cubicBezTo>
                <a:close/>
                <a:moveTo>
                  <a:pt x="125016" y="70842"/>
                </a:moveTo>
                <a:lnTo>
                  <a:pt x="72926" y="70842"/>
                </a:lnTo>
                <a:lnTo>
                  <a:pt x="72926" y="125016"/>
                </a:lnTo>
                <a:lnTo>
                  <a:pt x="108347" y="125016"/>
                </a:lnTo>
                <a:cubicBezTo>
                  <a:pt x="117541" y="125016"/>
                  <a:pt x="125016" y="117541"/>
                  <a:pt x="125016" y="108347"/>
                </a:cubicBezTo>
                <a:lnTo>
                  <a:pt x="125016" y="70842"/>
                </a:lnTo>
                <a:close/>
                <a:moveTo>
                  <a:pt x="60424" y="70842"/>
                </a:moveTo>
                <a:lnTo>
                  <a:pt x="8334" y="70842"/>
                </a:lnTo>
                <a:lnTo>
                  <a:pt x="8334" y="108347"/>
                </a:lnTo>
                <a:cubicBezTo>
                  <a:pt x="8334" y="117541"/>
                  <a:pt x="15809" y="125016"/>
                  <a:pt x="25003" y="125016"/>
                </a:cubicBezTo>
                <a:lnTo>
                  <a:pt x="60424" y="125016"/>
                </a:lnTo>
                <a:lnTo>
                  <a:pt x="60424" y="7084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4" name="Text 32"/>
          <p:cNvSpPr/>
          <p:nvPr/>
        </p:nvSpPr>
        <p:spPr>
          <a:xfrm>
            <a:off x="623888" y="4895850"/>
            <a:ext cx="2209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28 curated ideas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across 6 categories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716834" y="492442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81104" y="8334"/>
                </a:moveTo>
                <a:lnTo>
                  <a:pt x="83344" y="8334"/>
                </a:lnTo>
                <a:cubicBezTo>
                  <a:pt x="92538" y="8334"/>
                  <a:pt x="100013" y="15809"/>
                  <a:pt x="100013" y="25003"/>
                </a:cubicBezTo>
                <a:lnTo>
                  <a:pt x="100013" y="116681"/>
                </a:lnTo>
                <a:cubicBezTo>
                  <a:pt x="100013" y="125875"/>
                  <a:pt x="92538" y="133350"/>
                  <a:pt x="83344" y="133350"/>
                </a:cubicBezTo>
                <a:lnTo>
                  <a:pt x="16669" y="133350"/>
                </a:lnTo>
                <a:cubicBezTo>
                  <a:pt x="7475" y="133350"/>
                  <a:pt x="0" y="125875"/>
                  <a:pt x="0" y="116681"/>
                </a:cubicBezTo>
                <a:lnTo>
                  <a:pt x="0" y="25003"/>
                </a:lnTo>
                <a:cubicBezTo>
                  <a:pt x="0" y="15809"/>
                  <a:pt x="7475" y="8334"/>
                  <a:pt x="16669" y="8334"/>
                </a:cubicBezTo>
                <a:lnTo>
                  <a:pt x="18909" y="8334"/>
                </a:lnTo>
                <a:cubicBezTo>
                  <a:pt x="21774" y="3360"/>
                  <a:pt x="27165" y="0"/>
                  <a:pt x="33337" y="0"/>
                </a:cubicBezTo>
                <a:lnTo>
                  <a:pt x="66675" y="0"/>
                </a:lnTo>
                <a:cubicBezTo>
                  <a:pt x="72848" y="0"/>
                  <a:pt x="78239" y="3360"/>
                  <a:pt x="81104" y="8334"/>
                </a:cubicBezTo>
                <a:close/>
                <a:moveTo>
                  <a:pt x="64591" y="29170"/>
                </a:moveTo>
                <a:cubicBezTo>
                  <a:pt x="68055" y="29170"/>
                  <a:pt x="70842" y="26384"/>
                  <a:pt x="70842" y="22920"/>
                </a:cubicBezTo>
                <a:cubicBezTo>
                  <a:pt x="70842" y="19456"/>
                  <a:pt x="68055" y="16669"/>
                  <a:pt x="64591" y="16669"/>
                </a:cubicBezTo>
                <a:lnTo>
                  <a:pt x="35421" y="16669"/>
                </a:lnTo>
                <a:cubicBezTo>
                  <a:pt x="31957" y="16669"/>
                  <a:pt x="29170" y="19456"/>
                  <a:pt x="29170" y="22920"/>
                </a:cubicBezTo>
                <a:cubicBezTo>
                  <a:pt x="29170" y="26384"/>
                  <a:pt x="31957" y="29170"/>
                  <a:pt x="35421" y="29170"/>
                </a:cubicBezTo>
                <a:lnTo>
                  <a:pt x="64591" y="29170"/>
                </a:lnTo>
                <a:close/>
                <a:moveTo>
                  <a:pt x="71988" y="67899"/>
                </a:moveTo>
                <a:cubicBezTo>
                  <a:pt x="73811" y="64982"/>
                  <a:pt x="72926" y="61127"/>
                  <a:pt x="70009" y="59278"/>
                </a:cubicBezTo>
                <a:cubicBezTo>
                  <a:pt x="67092" y="57429"/>
                  <a:pt x="63237" y="58341"/>
                  <a:pt x="61388" y="61258"/>
                </a:cubicBezTo>
                <a:lnTo>
                  <a:pt x="45396" y="86860"/>
                </a:lnTo>
                <a:lnTo>
                  <a:pt x="38364" y="77484"/>
                </a:lnTo>
                <a:cubicBezTo>
                  <a:pt x="36281" y="74723"/>
                  <a:pt x="32374" y="74150"/>
                  <a:pt x="29613" y="76233"/>
                </a:cubicBezTo>
                <a:cubicBezTo>
                  <a:pt x="26852" y="78317"/>
                  <a:pt x="26279" y="82224"/>
                  <a:pt x="28363" y="84985"/>
                </a:cubicBezTo>
                <a:lnTo>
                  <a:pt x="40864" y="101653"/>
                </a:lnTo>
                <a:cubicBezTo>
                  <a:pt x="42089" y="103294"/>
                  <a:pt x="44068" y="104232"/>
                  <a:pt x="46126" y="104154"/>
                </a:cubicBezTo>
                <a:cubicBezTo>
                  <a:pt x="48183" y="104076"/>
                  <a:pt x="50058" y="102982"/>
                  <a:pt x="51152" y="101211"/>
                </a:cubicBezTo>
                <a:lnTo>
                  <a:pt x="71988" y="67873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6" name="Text 34"/>
          <p:cNvSpPr/>
          <p:nvPr/>
        </p:nvSpPr>
        <p:spPr>
          <a:xfrm>
            <a:off x="3924002" y="4895850"/>
            <a:ext cx="2057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Complete </a:t>
            </a:r>
            <a:pPr>
              <a:lnSpc>
                <a:spcPct val="120000"/>
              </a:lnSpc>
            </a:pPr>
            <a:r>
              <a:rPr lang="en-US" sz="1050" b="1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procurement playbook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844159" y="49244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67873" y="0"/>
                  <a:pt x="69071" y="260"/>
                  <a:pt x="70165" y="755"/>
                </a:cubicBezTo>
                <a:lnTo>
                  <a:pt x="119234" y="21565"/>
                </a:lnTo>
                <a:cubicBezTo>
                  <a:pt x="124964" y="23987"/>
                  <a:pt x="129235" y="29639"/>
                  <a:pt x="129209" y="36463"/>
                </a:cubicBezTo>
                <a:cubicBezTo>
                  <a:pt x="129079" y="62299"/>
                  <a:pt x="118452" y="109571"/>
                  <a:pt x="73577" y="131058"/>
                </a:cubicBezTo>
                <a:cubicBezTo>
                  <a:pt x="69227" y="133142"/>
                  <a:pt x="64175" y="133142"/>
                  <a:pt x="59825" y="131058"/>
                </a:cubicBezTo>
                <a:cubicBezTo>
                  <a:pt x="14924" y="109571"/>
                  <a:pt x="4323" y="62299"/>
                  <a:pt x="4193" y="36463"/>
                </a:cubicBezTo>
                <a:cubicBezTo>
                  <a:pt x="4167" y="29639"/>
                  <a:pt x="8439" y="23987"/>
                  <a:pt x="14168" y="21565"/>
                </a:cubicBezTo>
                <a:lnTo>
                  <a:pt x="63211" y="755"/>
                </a:lnTo>
                <a:cubicBezTo>
                  <a:pt x="64305" y="260"/>
                  <a:pt x="65477" y="0"/>
                  <a:pt x="66675" y="0"/>
                </a:cubicBezTo>
                <a:close/>
                <a:moveTo>
                  <a:pt x="66675" y="17398"/>
                </a:moveTo>
                <a:lnTo>
                  <a:pt x="66675" y="115874"/>
                </a:lnTo>
                <a:cubicBezTo>
                  <a:pt x="102617" y="98476"/>
                  <a:pt x="112280" y="59929"/>
                  <a:pt x="112514" y="36854"/>
                </a:cubicBezTo>
                <a:lnTo>
                  <a:pt x="66675" y="17424"/>
                </a:lnTo>
                <a:lnTo>
                  <a:pt x="66675" y="17424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8" name="Text 36"/>
          <p:cNvSpPr/>
          <p:nvPr/>
        </p:nvSpPr>
        <p:spPr>
          <a:xfrm>
            <a:off x="7067996" y="4895850"/>
            <a:ext cx="1562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vetting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checklist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9478268" y="4924425"/>
            <a:ext cx="166688" cy="133350"/>
          </a:xfrm>
          <a:custGeom>
            <a:avLst/>
            <a:gdLst/>
            <a:ahLst/>
            <a:cxnLst/>
            <a:rect l="l" t="t" r="r" b="b"/>
            <a:pathLst>
              <a:path w="166688" h="133350">
                <a:moveTo>
                  <a:pt x="108321" y="54825"/>
                </a:moveTo>
                <a:cubicBezTo>
                  <a:pt x="111498" y="53965"/>
                  <a:pt x="114832" y="55476"/>
                  <a:pt x="116265" y="58419"/>
                </a:cubicBezTo>
                <a:lnTo>
                  <a:pt x="121109" y="68212"/>
                </a:lnTo>
                <a:cubicBezTo>
                  <a:pt x="123792" y="68576"/>
                  <a:pt x="126422" y="69306"/>
                  <a:pt x="128896" y="70321"/>
                </a:cubicBezTo>
                <a:lnTo>
                  <a:pt x="138012" y="64253"/>
                </a:lnTo>
                <a:cubicBezTo>
                  <a:pt x="140747" y="62430"/>
                  <a:pt x="144367" y="62794"/>
                  <a:pt x="146685" y="65112"/>
                </a:cubicBezTo>
                <a:lnTo>
                  <a:pt x="151686" y="70113"/>
                </a:lnTo>
                <a:cubicBezTo>
                  <a:pt x="154004" y="72431"/>
                  <a:pt x="154368" y="76077"/>
                  <a:pt x="152545" y="78786"/>
                </a:cubicBezTo>
                <a:lnTo>
                  <a:pt x="146477" y="87876"/>
                </a:lnTo>
                <a:cubicBezTo>
                  <a:pt x="146971" y="89100"/>
                  <a:pt x="147414" y="90376"/>
                  <a:pt x="147779" y="91704"/>
                </a:cubicBezTo>
                <a:cubicBezTo>
                  <a:pt x="148144" y="93032"/>
                  <a:pt x="148378" y="94335"/>
                  <a:pt x="148560" y="95663"/>
                </a:cubicBezTo>
                <a:lnTo>
                  <a:pt x="158379" y="100507"/>
                </a:lnTo>
                <a:cubicBezTo>
                  <a:pt x="161322" y="101966"/>
                  <a:pt x="162833" y="105300"/>
                  <a:pt x="161973" y="108451"/>
                </a:cubicBezTo>
                <a:lnTo>
                  <a:pt x="160150" y="115275"/>
                </a:lnTo>
                <a:cubicBezTo>
                  <a:pt x="159291" y="118426"/>
                  <a:pt x="156348" y="120562"/>
                  <a:pt x="153066" y="120354"/>
                </a:cubicBezTo>
                <a:lnTo>
                  <a:pt x="142127" y="119650"/>
                </a:lnTo>
                <a:cubicBezTo>
                  <a:pt x="140486" y="121760"/>
                  <a:pt x="138585" y="123713"/>
                  <a:pt x="136423" y="125380"/>
                </a:cubicBezTo>
                <a:lnTo>
                  <a:pt x="137127" y="136293"/>
                </a:lnTo>
                <a:cubicBezTo>
                  <a:pt x="137335" y="139575"/>
                  <a:pt x="135199" y="142544"/>
                  <a:pt x="132048" y="143377"/>
                </a:cubicBezTo>
                <a:lnTo>
                  <a:pt x="125224" y="145200"/>
                </a:lnTo>
                <a:cubicBezTo>
                  <a:pt x="122047" y="146060"/>
                  <a:pt x="118739" y="144549"/>
                  <a:pt x="117280" y="141606"/>
                </a:cubicBezTo>
                <a:lnTo>
                  <a:pt x="112436" y="131813"/>
                </a:lnTo>
                <a:cubicBezTo>
                  <a:pt x="109753" y="131449"/>
                  <a:pt x="107123" y="130719"/>
                  <a:pt x="104648" y="129704"/>
                </a:cubicBezTo>
                <a:lnTo>
                  <a:pt x="95533" y="135772"/>
                </a:lnTo>
                <a:cubicBezTo>
                  <a:pt x="92798" y="137595"/>
                  <a:pt x="89178" y="137231"/>
                  <a:pt x="86860" y="134913"/>
                </a:cubicBezTo>
                <a:lnTo>
                  <a:pt x="81859" y="129912"/>
                </a:lnTo>
                <a:cubicBezTo>
                  <a:pt x="79541" y="127594"/>
                  <a:pt x="79177" y="123974"/>
                  <a:pt x="81000" y="121239"/>
                </a:cubicBezTo>
                <a:lnTo>
                  <a:pt x="87068" y="112123"/>
                </a:lnTo>
                <a:cubicBezTo>
                  <a:pt x="86573" y="110899"/>
                  <a:pt x="86131" y="109623"/>
                  <a:pt x="85766" y="108295"/>
                </a:cubicBezTo>
                <a:cubicBezTo>
                  <a:pt x="85401" y="106966"/>
                  <a:pt x="85167" y="105638"/>
                  <a:pt x="84985" y="104336"/>
                </a:cubicBezTo>
                <a:lnTo>
                  <a:pt x="75166" y="99492"/>
                </a:lnTo>
                <a:cubicBezTo>
                  <a:pt x="72223" y="98033"/>
                  <a:pt x="70738" y="94699"/>
                  <a:pt x="71571" y="91548"/>
                </a:cubicBezTo>
                <a:lnTo>
                  <a:pt x="73395" y="84724"/>
                </a:lnTo>
                <a:cubicBezTo>
                  <a:pt x="74254" y="81573"/>
                  <a:pt x="77197" y="79437"/>
                  <a:pt x="80479" y="79645"/>
                </a:cubicBezTo>
                <a:lnTo>
                  <a:pt x="91392" y="80349"/>
                </a:lnTo>
                <a:cubicBezTo>
                  <a:pt x="93032" y="78239"/>
                  <a:pt x="94934" y="76286"/>
                  <a:pt x="97095" y="74619"/>
                </a:cubicBezTo>
                <a:lnTo>
                  <a:pt x="96392" y="63732"/>
                </a:lnTo>
                <a:cubicBezTo>
                  <a:pt x="96184" y="60450"/>
                  <a:pt x="98320" y="57481"/>
                  <a:pt x="101471" y="56648"/>
                </a:cubicBezTo>
                <a:lnTo>
                  <a:pt x="108295" y="54825"/>
                </a:lnTo>
                <a:close/>
                <a:moveTo>
                  <a:pt x="116785" y="88553"/>
                </a:moveTo>
                <a:cubicBezTo>
                  <a:pt x="110461" y="88560"/>
                  <a:pt x="105331" y="93701"/>
                  <a:pt x="105339" y="100026"/>
                </a:cubicBezTo>
                <a:cubicBezTo>
                  <a:pt x="105346" y="106350"/>
                  <a:pt x="110487" y="111479"/>
                  <a:pt x="116811" y="111472"/>
                </a:cubicBezTo>
                <a:cubicBezTo>
                  <a:pt x="123136" y="111465"/>
                  <a:pt x="128265" y="106324"/>
                  <a:pt x="128258" y="99999"/>
                </a:cubicBezTo>
                <a:cubicBezTo>
                  <a:pt x="128251" y="93675"/>
                  <a:pt x="123110" y="88546"/>
                  <a:pt x="116785" y="88553"/>
                </a:cubicBezTo>
                <a:close/>
                <a:moveTo>
                  <a:pt x="58575" y="-11850"/>
                </a:moveTo>
                <a:lnTo>
                  <a:pt x="65399" y="-10027"/>
                </a:lnTo>
                <a:cubicBezTo>
                  <a:pt x="68550" y="-9168"/>
                  <a:pt x="70686" y="-6199"/>
                  <a:pt x="70478" y="-2943"/>
                </a:cubicBezTo>
                <a:lnTo>
                  <a:pt x="69774" y="7944"/>
                </a:lnTo>
                <a:cubicBezTo>
                  <a:pt x="71936" y="9611"/>
                  <a:pt x="73837" y="11538"/>
                  <a:pt x="75478" y="13674"/>
                </a:cubicBezTo>
                <a:lnTo>
                  <a:pt x="86417" y="12970"/>
                </a:lnTo>
                <a:cubicBezTo>
                  <a:pt x="89673" y="12762"/>
                  <a:pt x="92642" y="14898"/>
                  <a:pt x="93501" y="18049"/>
                </a:cubicBezTo>
                <a:lnTo>
                  <a:pt x="95324" y="24873"/>
                </a:lnTo>
                <a:cubicBezTo>
                  <a:pt x="96158" y="28024"/>
                  <a:pt x="94673" y="31358"/>
                  <a:pt x="91730" y="32817"/>
                </a:cubicBezTo>
                <a:lnTo>
                  <a:pt x="81911" y="37661"/>
                </a:lnTo>
                <a:cubicBezTo>
                  <a:pt x="81729" y="38989"/>
                  <a:pt x="81469" y="40318"/>
                  <a:pt x="81130" y="41620"/>
                </a:cubicBezTo>
                <a:cubicBezTo>
                  <a:pt x="80791" y="42922"/>
                  <a:pt x="80323" y="44224"/>
                  <a:pt x="79828" y="45448"/>
                </a:cubicBezTo>
                <a:lnTo>
                  <a:pt x="85896" y="54564"/>
                </a:lnTo>
                <a:cubicBezTo>
                  <a:pt x="87719" y="57299"/>
                  <a:pt x="87355" y="60919"/>
                  <a:pt x="85037" y="63237"/>
                </a:cubicBezTo>
                <a:lnTo>
                  <a:pt x="80036" y="68238"/>
                </a:lnTo>
                <a:cubicBezTo>
                  <a:pt x="77718" y="70556"/>
                  <a:pt x="74098" y="70920"/>
                  <a:pt x="71363" y="69097"/>
                </a:cubicBezTo>
                <a:lnTo>
                  <a:pt x="62247" y="63029"/>
                </a:lnTo>
                <a:cubicBezTo>
                  <a:pt x="59773" y="64044"/>
                  <a:pt x="57143" y="64774"/>
                  <a:pt x="54460" y="65138"/>
                </a:cubicBezTo>
                <a:lnTo>
                  <a:pt x="49616" y="74931"/>
                </a:lnTo>
                <a:cubicBezTo>
                  <a:pt x="48157" y="77874"/>
                  <a:pt x="44823" y="79359"/>
                  <a:pt x="41672" y="78525"/>
                </a:cubicBezTo>
                <a:lnTo>
                  <a:pt x="34848" y="76702"/>
                </a:lnTo>
                <a:cubicBezTo>
                  <a:pt x="31671" y="75843"/>
                  <a:pt x="29561" y="72874"/>
                  <a:pt x="29769" y="69618"/>
                </a:cubicBezTo>
                <a:lnTo>
                  <a:pt x="30473" y="58705"/>
                </a:lnTo>
                <a:cubicBezTo>
                  <a:pt x="28311" y="57038"/>
                  <a:pt x="26410" y="55111"/>
                  <a:pt x="24769" y="52975"/>
                </a:cubicBezTo>
                <a:lnTo>
                  <a:pt x="13830" y="53679"/>
                </a:lnTo>
                <a:cubicBezTo>
                  <a:pt x="10574" y="53887"/>
                  <a:pt x="7605" y="51751"/>
                  <a:pt x="6746" y="48600"/>
                </a:cubicBezTo>
                <a:lnTo>
                  <a:pt x="4922" y="41776"/>
                </a:lnTo>
                <a:cubicBezTo>
                  <a:pt x="4089" y="38625"/>
                  <a:pt x="5574" y="35291"/>
                  <a:pt x="8517" y="33832"/>
                </a:cubicBezTo>
                <a:lnTo>
                  <a:pt x="18336" y="28988"/>
                </a:lnTo>
                <a:cubicBezTo>
                  <a:pt x="18518" y="27660"/>
                  <a:pt x="18778" y="26357"/>
                  <a:pt x="19117" y="25029"/>
                </a:cubicBezTo>
                <a:cubicBezTo>
                  <a:pt x="19482" y="23701"/>
                  <a:pt x="19898" y="22425"/>
                  <a:pt x="20419" y="21201"/>
                </a:cubicBezTo>
                <a:lnTo>
                  <a:pt x="14351" y="12111"/>
                </a:lnTo>
                <a:cubicBezTo>
                  <a:pt x="12528" y="9376"/>
                  <a:pt x="12892" y="5756"/>
                  <a:pt x="15210" y="3438"/>
                </a:cubicBezTo>
                <a:lnTo>
                  <a:pt x="20211" y="-1563"/>
                </a:lnTo>
                <a:cubicBezTo>
                  <a:pt x="22529" y="-3881"/>
                  <a:pt x="26149" y="-4245"/>
                  <a:pt x="28884" y="-2422"/>
                </a:cubicBezTo>
                <a:lnTo>
                  <a:pt x="38000" y="3646"/>
                </a:lnTo>
                <a:cubicBezTo>
                  <a:pt x="40474" y="2631"/>
                  <a:pt x="43104" y="1901"/>
                  <a:pt x="45787" y="1537"/>
                </a:cubicBezTo>
                <a:lnTo>
                  <a:pt x="50631" y="-8256"/>
                </a:lnTo>
                <a:cubicBezTo>
                  <a:pt x="52090" y="-11199"/>
                  <a:pt x="55398" y="-12684"/>
                  <a:pt x="58575" y="-11850"/>
                </a:cubicBezTo>
                <a:close/>
                <a:moveTo>
                  <a:pt x="50110" y="21878"/>
                </a:moveTo>
                <a:cubicBezTo>
                  <a:pt x="43786" y="21878"/>
                  <a:pt x="38651" y="27013"/>
                  <a:pt x="38651" y="33337"/>
                </a:cubicBezTo>
                <a:cubicBezTo>
                  <a:pt x="38651" y="39662"/>
                  <a:pt x="43786" y="44797"/>
                  <a:pt x="50110" y="44797"/>
                </a:cubicBezTo>
                <a:cubicBezTo>
                  <a:pt x="56435" y="44797"/>
                  <a:pt x="61570" y="39662"/>
                  <a:pt x="61570" y="33337"/>
                </a:cubicBezTo>
                <a:cubicBezTo>
                  <a:pt x="61570" y="27013"/>
                  <a:pt x="56435" y="21878"/>
                  <a:pt x="50110" y="21878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0" name="Text 38"/>
          <p:cNvSpPr/>
          <p:nvPr/>
        </p:nvSpPr>
        <p:spPr>
          <a:xfrm>
            <a:off x="9718774" y="4895850"/>
            <a:ext cx="2162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Merch Story </a:t>
            </a:r>
            <a:pPr>
              <a:lnSpc>
                <a:spcPct val="120000"/>
              </a:lnSpc>
            </a:pPr>
            <a:r>
              <a:rPr lang="en-US" sz="1050" b="1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end-to-end execution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TRUTH SLIDE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What Gen-Z Actually Uses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333500"/>
            <a:ext cx="5600700" cy="1219200"/>
          </a:xfrm>
          <a:custGeom>
            <a:avLst/>
            <a:gdLst/>
            <a:ahLst/>
            <a:cxnLst/>
            <a:rect l="l" t="t" r="r" b="b"/>
            <a:pathLst>
              <a:path w="5600700" h="12192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1143000"/>
                </a:lnTo>
                <a:cubicBezTo>
                  <a:pt x="5600700" y="1185056"/>
                  <a:pt x="5566556" y="1219200"/>
                  <a:pt x="5524500" y="1219200"/>
                </a:cubicBezTo>
                <a:lnTo>
                  <a:pt x="76200" y="1219200"/>
                </a:lnTo>
                <a:cubicBezTo>
                  <a:pt x="34144" y="1219200"/>
                  <a:pt x="0" y="1185056"/>
                  <a:pt x="0" y="11430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71500" y="1524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09613" y="16764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00057" y="43354"/>
                </a:moveTo>
                <a:lnTo>
                  <a:pt x="100057" y="65499"/>
                </a:lnTo>
                <a:lnTo>
                  <a:pt x="100280" y="65723"/>
                </a:lnTo>
                <a:cubicBezTo>
                  <a:pt x="103183" y="28932"/>
                  <a:pt x="133945" y="0"/>
                  <a:pt x="171495" y="0"/>
                </a:cubicBezTo>
                <a:cubicBezTo>
                  <a:pt x="180469" y="0"/>
                  <a:pt x="189086" y="1652"/>
                  <a:pt x="196989" y="4688"/>
                </a:cubicBezTo>
                <a:cubicBezTo>
                  <a:pt x="201454" y="6385"/>
                  <a:pt x="202257" y="12055"/>
                  <a:pt x="198909" y="15448"/>
                </a:cubicBezTo>
                <a:lnTo>
                  <a:pt x="159306" y="55052"/>
                </a:lnTo>
                <a:cubicBezTo>
                  <a:pt x="157966" y="56391"/>
                  <a:pt x="157207" y="58222"/>
                  <a:pt x="157207" y="60097"/>
                </a:cubicBezTo>
                <a:lnTo>
                  <a:pt x="157207" y="78581"/>
                </a:lnTo>
                <a:cubicBezTo>
                  <a:pt x="157207" y="82510"/>
                  <a:pt x="160422" y="85725"/>
                  <a:pt x="164351" y="85725"/>
                </a:cubicBezTo>
                <a:lnTo>
                  <a:pt x="182835" y="85725"/>
                </a:lnTo>
                <a:cubicBezTo>
                  <a:pt x="184711" y="85725"/>
                  <a:pt x="186541" y="84966"/>
                  <a:pt x="187881" y="83627"/>
                </a:cubicBezTo>
                <a:lnTo>
                  <a:pt x="227484" y="44023"/>
                </a:lnTo>
                <a:cubicBezTo>
                  <a:pt x="230877" y="40630"/>
                  <a:pt x="236547" y="41478"/>
                  <a:pt x="238244" y="45943"/>
                </a:cubicBezTo>
                <a:cubicBezTo>
                  <a:pt x="241280" y="53846"/>
                  <a:pt x="242932" y="62463"/>
                  <a:pt x="242932" y="71438"/>
                </a:cubicBezTo>
                <a:cubicBezTo>
                  <a:pt x="242932" y="98494"/>
                  <a:pt x="227886" y="122069"/>
                  <a:pt x="205651" y="134169"/>
                </a:cubicBezTo>
                <a:lnTo>
                  <a:pt x="242039" y="170557"/>
                </a:lnTo>
                <a:cubicBezTo>
                  <a:pt x="250388" y="178906"/>
                  <a:pt x="250388" y="192479"/>
                  <a:pt x="242039" y="200873"/>
                </a:cubicBezTo>
                <a:lnTo>
                  <a:pt x="215205" y="227707"/>
                </a:lnTo>
                <a:cubicBezTo>
                  <a:pt x="206856" y="236056"/>
                  <a:pt x="193283" y="236056"/>
                  <a:pt x="184889" y="227707"/>
                </a:cubicBezTo>
                <a:lnTo>
                  <a:pt x="128632" y="171450"/>
                </a:lnTo>
                <a:cubicBezTo>
                  <a:pt x="116398" y="159216"/>
                  <a:pt x="113630" y="141134"/>
                  <a:pt x="120372" y="126221"/>
                </a:cubicBezTo>
                <a:lnTo>
                  <a:pt x="79876" y="85725"/>
                </a:lnTo>
                <a:lnTo>
                  <a:pt x="57730" y="85725"/>
                </a:lnTo>
                <a:cubicBezTo>
                  <a:pt x="52953" y="85725"/>
                  <a:pt x="48488" y="83359"/>
                  <a:pt x="45854" y="79385"/>
                </a:cubicBezTo>
                <a:lnTo>
                  <a:pt x="10448" y="26298"/>
                </a:lnTo>
                <a:cubicBezTo>
                  <a:pt x="8573" y="23485"/>
                  <a:pt x="8930" y="19690"/>
                  <a:pt x="11341" y="17279"/>
                </a:cubicBezTo>
                <a:lnTo>
                  <a:pt x="31611" y="-2991"/>
                </a:lnTo>
                <a:cubicBezTo>
                  <a:pt x="34022" y="-5402"/>
                  <a:pt x="37773" y="-5760"/>
                  <a:pt x="40630" y="-3884"/>
                </a:cubicBezTo>
                <a:lnTo>
                  <a:pt x="93717" y="31477"/>
                </a:lnTo>
                <a:cubicBezTo>
                  <a:pt x="97691" y="34111"/>
                  <a:pt x="100057" y="38576"/>
                  <a:pt x="100057" y="43354"/>
                </a:cubicBezTo>
                <a:close/>
                <a:moveTo>
                  <a:pt x="96262" y="132427"/>
                </a:moveTo>
                <a:cubicBezTo>
                  <a:pt x="93449" y="148947"/>
                  <a:pt x="97334" y="166405"/>
                  <a:pt x="108049" y="180380"/>
                </a:cubicBezTo>
                <a:lnTo>
                  <a:pt x="65633" y="222751"/>
                </a:lnTo>
                <a:cubicBezTo>
                  <a:pt x="53087" y="235297"/>
                  <a:pt x="32727" y="235297"/>
                  <a:pt x="20181" y="222751"/>
                </a:cubicBezTo>
                <a:cubicBezTo>
                  <a:pt x="7635" y="210205"/>
                  <a:pt x="7635" y="189845"/>
                  <a:pt x="20181" y="177299"/>
                </a:cubicBezTo>
                <a:lnTo>
                  <a:pt x="80635" y="116845"/>
                </a:lnTo>
                <a:lnTo>
                  <a:pt x="96262" y="13247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1257300" y="15240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 &gt; Decorative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57300" y="1866900"/>
            <a:ext cx="4610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Items that solve daily problems win. Desk ornaments and trophy-style gifts are ignored. Functionality is the first filter.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1000" y="2705100"/>
            <a:ext cx="5600700" cy="1466850"/>
          </a:xfrm>
          <a:custGeom>
            <a:avLst/>
            <a:gdLst/>
            <a:ahLst/>
            <a:cxnLst/>
            <a:rect l="l" t="t" r="r" b="b"/>
            <a:pathLst>
              <a:path w="5600700" h="1466850">
                <a:moveTo>
                  <a:pt x="76203" y="0"/>
                </a:moveTo>
                <a:lnTo>
                  <a:pt x="5524497" y="0"/>
                </a:lnTo>
                <a:cubicBezTo>
                  <a:pt x="5566555" y="0"/>
                  <a:pt x="5600700" y="34145"/>
                  <a:pt x="5600700" y="76203"/>
                </a:cubicBezTo>
                <a:lnTo>
                  <a:pt x="5600700" y="1390647"/>
                </a:lnTo>
                <a:cubicBezTo>
                  <a:pt x="5600700" y="1432705"/>
                  <a:pt x="5566555" y="1466850"/>
                  <a:pt x="5524497" y="1466850"/>
                </a:cubicBezTo>
                <a:lnTo>
                  <a:pt x="76203" y="1466850"/>
                </a:lnTo>
                <a:cubicBezTo>
                  <a:pt x="34145" y="1466850"/>
                  <a:pt x="0" y="1432705"/>
                  <a:pt x="0" y="13906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71500" y="2895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23900" y="3048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0428" y="2991"/>
                </a:moveTo>
                <a:cubicBezTo>
                  <a:pt x="213286" y="268"/>
                  <a:pt x="217438" y="-714"/>
                  <a:pt x="221278" y="536"/>
                </a:cubicBezTo>
                <a:cubicBezTo>
                  <a:pt x="225653" y="2009"/>
                  <a:pt x="228600" y="6117"/>
                  <a:pt x="228600" y="10716"/>
                </a:cubicBezTo>
                <a:lnTo>
                  <a:pt x="228600" y="94164"/>
                </a:lnTo>
                <a:cubicBezTo>
                  <a:pt x="228600" y="152742"/>
                  <a:pt x="180335" y="200025"/>
                  <a:pt x="121980" y="200025"/>
                </a:cubicBezTo>
                <a:cubicBezTo>
                  <a:pt x="87600" y="200025"/>
                  <a:pt x="57954" y="177924"/>
                  <a:pt x="47193" y="147027"/>
                </a:cubicBezTo>
                <a:cubicBezTo>
                  <a:pt x="31388" y="160779"/>
                  <a:pt x="21431" y="181005"/>
                  <a:pt x="21431" y="203597"/>
                </a:cubicBezTo>
                <a:cubicBezTo>
                  <a:pt x="21431" y="209535"/>
                  <a:pt x="16654" y="214313"/>
                  <a:pt x="10716" y="214313"/>
                </a:cubicBezTo>
                <a:cubicBezTo>
                  <a:pt x="4777" y="214313"/>
                  <a:pt x="0" y="209535"/>
                  <a:pt x="0" y="203597"/>
                </a:cubicBezTo>
                <a:cubicBezTo>
                  <a:pt x="0" y="170155"/>
                  <a:pt x="17056" y="140687"/>
                  <a:pt x="42907" y="123364"/>
                </a:cubicBezTo>
                <a:cubicBezTo>
                  <a:pt x="58668" y="112827"/>
                  <a:pt x="77465" y="107156"/>
                  <a:pt x="96441" y="107156"/>
                </a:cubicBezTo>
                <a:lnTo>
                  <a:pt x="132159" y="107156"/>
                </a:lnTo>
                <a:cubicBezTo>
                  <a:pt x="138098" y="107156"/>
                  <a:pt x="142875" y="102379"/>
                  <a:pt x="142875" y="96441"/>
                </a:cubicBezTo>
                <a:cubicBezTo>
                  <a:pt x="142875" y="90502"/>
                  <a:pt x="138098" y="85725"/>
                  <a:pt x="132159" y="85725"/>
                </a:cubicBezTo>
                <a:lnTo>
                  <a:pt x="96441" y="85725"/>
                </a:lnTo>
                <a:cubicBezTo>
                  <a:pt x="78715" y="85725"/>
                  <a:pt x="61927" y="89654"/>
                  <a:pt x="46881" y="96664"/>
                </a:cubicBezTo>
                <a:cubicBezTo>
                  <a:pt x="57284" y="65410"/>
                  <a:pt x="86707" y="42863"/>
                  <a:pt x="121444" y="42863"/>
                </a:cubicBezTo>
                <a:cubicBezTo>
                  <a:pt x="151090" y="42863"/>
                  <a:pt x="173147" y="32995"/>
                  <a:pt x="187836" y="23217"/>
                </a:cubicBezTo>
                <a:cubicBezTo>
                  <a:pt x="196408" y="17502"/>
                  <a:pt x="203686" y="10671"/>
                  <a:pt x="210473" y="299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2" name="Text 10"/>
          <p:cNvSpPr/>
          <p:nvPr/>
        </p:nvSpPr>
        <p:spPr>
          <a:xfrm>
            <a:off x="1257300" y="28956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Identity + Values Alignment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57300" y="3238500"/>
            <a:ext cx="46101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44% would reject employers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not matching their ethics. Eco-consciousness is non-negotiable. Plastic-heavy gifts signal misalignment.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10300" y="1333500"/>
            <a:ext cx="5600700" cy="1219200"/>
          </a:xfrm>
          <a:custGeom>
            <a:avLst/>
            <a:gdLst/>
            <a:ahLst/>
            <a:cxnLst/>
            <a:rect l="l" t="t" r="r" b="b"/>
            <a:pathLst>
              <a:path w="5600700" h="12192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1143000"/>
                </a:lnTo>
                <a:cubicBezTo>
                  <a:pt x="5600700" y="1185056"/>
                  <a:pt x="5566556" y="1219200"/>
                  <a:pt x="5524500" y="1219200"/>
                </a:cubicBezTo>
                <a:lnTo>
                  <a:pt x="76200" y="1219200"/>
                </a:lnTo>
                <a:cubicBezTo>
                  <a:pt x="34144" y="1219200"/>
                  <a:pt x="0" y="1185056"/>
                  <a:pt x="0" y="11430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00800" y="1524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553200" y="1676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4033" y="3840"/>
                </a:moveTo>
                <a:cubicBezTo>
                  <a:pt x="118542" y="-1250"/>
                  <a:pt x="110058" y="-1250"/>
                  <a:pt x="104611" y="3840"/>
                </a:cubicBezTo>
                <a:lnTo>
                  <a:pt x="4599" y="96709"/>
                </a:lnTo>
                <a:cubicBezTo>
                  <a:pt x="313" y="100727"/>
                  <a:pt x="-1116" y="106933"/>
                  <a:pt x="1027" y="112380"/>
                </a:cubicBezTo>
                <a:cubicBezTo>
                  <a:pt x="3170" y="117827"/>
                  <a:pt x="8394" y="121444"/>
                  <a:pt x="14288" y="121444"/>
                </a:cubicBezTo>
                <a:lnTo>
                  <a:pt x="21431" y="121444"/>
                </a:lnTo>
                <a:lnTo>
                  <a:pt x="21431" y="200025"/>
                </a:lnTo>
                <a:cubicBezTo>
                  <a:pt x="21431" y="215786"/>
                  <a:pt x="34245" y="228600"/>
                  <a:pt x="50006" y="228600"/>
                </a:cubicBezTo>
                <a:lnTo>
                  <a:pt x="178594" y="228600"/>
                </a:lnTo>
                <a:cubicBezTo>
                  <a:pt x="194355" y="228600"/>
                  <a:pt x="207169" y="215786"/>
                  <a:pt x="207169" y="200025"/>
                </a:cubicBezTo>
                <a:lnTo>
                  <a:pt x="207169" y="121444"/>
                </a:lnTo>
                <a:lnTo>
                  <a:pt x="214313" y="121444"/>
                </a:lnTo>
                <a:cubicBezTo>
                  <a:pt x="220206" y="121444"/>
                  <a:pt x="225475" y="117827"/>
                  <a:pt x="227618" y="112380"/>
                </a:cubicBezTo>
                <a:cubicBezTo>
                  <a:pt x="229761" y="106933"/>
                  <a:pt x="228332" y="100682"/>
                  <a:pt x="224046" y="96709"/>
                </a:cubicBezTo>
                <a:lnTo>
                  <a:pt x="124033" y="3840"/>
                </a:lnTo>
                <a:close/>
                <a:moveTo>
                  <a:pt x="107156" y="142875"/>
                </a:moveTo>
                <a:lnTo>
                  <a:pt x="121444" y="142875"/>
                </a:lnTo>
                <a:cubicBezTo>
                  <a:pt x="133276" y="142875"/>
                  <a:pt x="142875" y="152474"/>
                  <a:pt x="142875" y="164306"/>
                </a:cubicBezTo>
                <a:lnTo>
                  <a:pt x="142875" y="207169"/>
                </a:lnTo>
                <a:lnTo>
                  <a:pt x="85725" y="207169"/>
                </a:lnTo>
                <a:lnTo>
                  <a:pt x="85725" y="164306"/>
                </a:lnTo>
                <a:cubicBezTo>
                  <a:pt x="85725" y="152474"/>
                  <a:pt x="95324" y="142875"/>
                  <a:pt x="107156" y="142875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17" name="Text 15"/>
          <p:cNvSpPr/>
          <p:nvPr/>
        </p:nvSpPr>
        <p:spPr>
          <a:xfrm>
            <a:off x="7086600" y="15240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Hybrid Work Productivity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086600" y="1866900"/>
            <a:ext cx="4610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Gifts must work in both home and office environments. Single-location items limit usage. Portability and flexibility are essential.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10300" y="2705100"/>
            <a:ext cx="5600700" cy="1219200"/>
          </a:xfrm>
          <a:custGeom>
            <a:avLst/>
            <a:gdLst/>
            <a:ahLst/>
            <a:cxnLst/>
            <a:rect l="l" t="t" r="r" b="b"/>
            <a:pathLst>
              <a:path w="5600700" h="12192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1143000"/>
                </a:lnTo>
                <a:cubicBezTo>
                  <a:pt x="5600700" y="1185056"/>
                  <a:pt x="5566556" y="1219200"/>
                  <a:pt x="5524500" y="1219200"/>
                </a:cubicBezTo>
                <a:lnTo>
                  <a:pt x="76200" y="1219200"/>
                </a:lnTo>
                <a:cubicBezTo>
                  <a:pt x="34144" y="1219200"/>
                  <a:pt x="0" y="1185056"/>
                  <a:pt x="0" y="11430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00800" y="2895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524625" y="30480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250165" y="105906"/>
                </a:moveTo>
                <a:cubicBezTo>
                  <a:pt x="254809" y="111175"/>
                  <a:pt x="262801" y="112335"/>
                  <a:pt x="268828" y="108362"/>
                </a:cubicBezTo>
                <a:cubicBezTo>
                  <a:pt x="275392" y="103986"/>
                  <a:pt x="277178" y="95101"/>
                  <a:pt x="272802" y="88538"/>
                </a:cubicBezTo>
                <a:lnTo>
                  <a:pt x="251371" y="56391"/>
                </a:lnTo>
                <a:cubicBezTo>
                  <a:pt x="250121" y="54516"/>
                  <a:pt x="248424" y="52953"/>
                  <a:pt x="246415" y="51837"/>
                </a:cubicBezTo>
                <a:lnTo>
                  <a:pt x="156895" y="2098"/>
                </a:lnTo>
                <a:cubicBezTo>
                  <a:pt x="148277" y="-2679"/>
                  <a:pt x="137785" y="-2679"/>
                  <a:pt x="129123" y="2098"/>
                </a:cubicBezTo>
                <a:lnTo>
                  <a:pt x="39648" y="51792"/>
                </a:lnTo>
                <a:cubicBezTo>
                  <a:pt x="37237" y="53132"/>
                  <a:pt x="35317" y="55096"/>
                  <a:pt x="34022" y="57507"/>
                </a:cubicBezTo>
                <a:lnTo>
                  <a:pt x="12368" y="97646"/>
                </a:lnTo>
                <a:cubicBezTo>
                  <a:pt x="6742" y="108094"/>
                  <a:pt x="10671" y="121087"/>
                  <a:pt x="21119" y="126712"/>
                </a:cubicBezTo>
                <a:lnTo>
                  <a:pt x="35853" y="134615"/>
                </a:lnTo>
                <a:lnTo>
                  <a:pt x="35853" y="158413"/>
                </a:lnTo>
                <a:cubicBezTo>
                  <a:pt x="35853" y="168682"/>
                  <a:pt x="41389" y="178192"/>
                  <a:pt x="50319" y="183282"/>
                </a:cubicBezTo>
                <a:lnTo>
                  <a:pt x="128900" y="227796"/>
                </a:lnTo>
                <a:cubicBezTo>
                  <a:pt x="137651" y="232752"/>
                  <a:pt x="148322" y="232752"/>
                  <a:pt x="157073" y="227796"/>
                </a:cubicBezTo>
                <a:lnTo>
                  <a:pt x="235654" y="183282"/>
                </a:lnTo>
                <a:cubicBezTo>
                  <a:pt x="244629" y="178192"/>
                  <a:pt x="250121" y="168726"/>
                  <a:pt x="250121" y="158413"/>
                </a:cubicBezTo>
                <a:lnTo>
                  <a:pt x="250121" y="105951"/>
                </a:lnTo>
                <a:close/>
                <a:moveTo>
                  <a:pt x="143009" y="101531"/>
                </a:moveTo>
                <a:lnTo>
                  <a:pt x="75992" y="64294"/>
                </a:lnTo>
                <a:lnTo>
                  <a:pt x="143009" y="27057"/>
                </a:lnTo>
                <a:lnTo>
                  <a:pt x="210026" y="64294"/>
                </a:lnTo>
                <a:lnTo>
                  <a:pt x="143009" y="101531"/>
                </a:lnTo>
                <a:close/>
                <a:moveTo>
                  <a:pt x="124480" y="123944"/>
                </a:moveTo>
                <a:lnTo>
                  <a:pt x="114970" y="144572"/>
                </a:lnTo>
                <a:lnTo>
                  <a:pt x="40943" y="104924"/>
                </a:lnTo>
                <a:lnTo>
                  <a:pt x="52283" y="83850"/>
                </a:lnTo>
                <a:lnTo>
                  <a:pt x="124480" y="123944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2" name="Text 20"/>
          <p:cNvSpPr/>
          <p:nvPr/>
        </p:nvSpPr>
        <p:spPr>
          <a:xfrm>
            <a:off x="7086600" y="28956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Unboxing + Personalization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86600" y="3238500"/>
            <a:ext cx="4610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experience matters—but plastic-heavy packaging is a negative signal. Sustainable unboxing enhances perceived value.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81000" y="4400550"/>
            <a:ext cx="11430000" cy="990600"/>
          </a:xfrm>
          <a:custGeom>
            <a:avLst/>
            <a:gdLst/>
            <a:ahLst/>
            <a:cxnLst/>
            <a:rect l="l" t="t" r="r" b="b"/>
            <a:pathLst>
              <a:path w="11430000" h="990600">
                <a:moveTo>
                  <a:pt x="76197" y="0"/>
                </a:moveTo>
                <a:lnTo>
                  <a:pt x="11353803" y="0"/>
                </a:lnTo>
                <a:cubicBezTo>
                  <a:pt x="11395885" y="0"/>
                  <a:pt x="11430000" y="34115"/>
                  <a:pt x="11430000" y="76197"/>
                </a:cubicBezTo>
                <a:lnTo>
                  <a:pt x="11430000" y="914403"/>
                </a:lnTo>
                <a:cubicBezTo>
                  <a:pt x="11430000" y="956485"/>
                  <a:pt x="11395885" y="990600"/>
                  <a:pt x="11353803" y="990600"/>
                </a:cubicBezTo>
                <a:lnTo>
                  <a:pt x="76197" y="990600"/>
                </a:lnTo>
                <a:cubicBezTo>
                  <a:pt x="34115" y="990600"/>
                  <a:pt x="0" y="956485"/>
                  <a:pt x="0" y="9144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5" name="Shape 23"/>
          <p:cNvSpPr/>
          <p:nvPr/>
        </p:nvSpPr>
        <p:spPr>
          <a:xfrm>
            <a:off x="647700" y="47529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151079" y="0"/>
                  <a:pt x="158614" y="4521"/>
                  <a:pt x="162520" y="11720"/>
                </a:cubicBezTo>
                <a:lnTo>
                  <a:pt x="283071" y="234962"/>
                </a:lnTo>
                <a:cubicBezTo>
                  <a:pt x="286810" y="241883"/>
                  <a:pt x="286643" y="250254"/>
                  <a:pt x="282625" y="257008"/>
                </a:cubicBezTo>
                <a:cubicBezTo>
                  <a:pt x="278606" y="263761"/>
                  <a:pt x="271295" y="267891"/>
                  <a:pt x="263426" y="267891"/>
                </a:cubicBezTo>
                <a:lnTo>
                  <a:pt x="22324" y="267891"/>
                </a:lnTo>
                <a:cubicBezTo>
                  <a:pt x="14455" y="267891"/>
                  <a:pt x="7200" y="263761"/>
                  <a:pt x="3125" y="257008"/>
                </a:cubicBezTo>
                <a:cubicBezTo>
                  <a:pt x="-949" y="250254"/>
                  <a:pt x="-1060" y="241883"/>
                  <a:pt x="2679" y="234962"/>
                </a:cubicBezTo>
                <a:lnTo>
                  <a:pt x="123230" y="11720"/>
                </a:lnTo>
                <a:cubicBezTo>
                  <a:pt x="127136" y="4521"/>
                  <a:pt x="134671" y="0"/>
                  <a:pt x="142875" y="0"/>
                </a:cubicBezTo>
                <a:close/>
                <a:moveTo>
                  <a:pt x="142875" y="93762"/>
                </a:moveTo>
                <a:cubicBezTo>
                  <a:pt x="135452" y="93762"/>
                  <a:pt x="129480" y="99733"/>
                  <a:pt x="129480" y="107156"/>
                </a:cubicBezTo>
                <a:lnTo>
                  <a:pt x="129480" y="169664"/>
                </a:lnTo>
                <a:cubicBezTo>
                  <a:pt x="129480" y="177087"/>
                  <a:pt x="135452" y="183059"/>
                  <a:pt x="142875" y="183059"/>
                </a:cubicBezTo>
                <a:cubicBezTo>
                  <a:pt x="150298" y="183059"/>
                  <a:pt x="156270" y="177087"/>
                  <a:pt x="156270" y="169664"/>
                </a:cubicBezTo>
                <a:lnTo>
                  <a:pt x="156270" y="107156"/>
                </a:lnTo>
                <a:cubicBezTo>
                  <a:pt x="156270" y="99733"/>
                  <a:pt x="150298" y="93762"/>
                  <a:pt x="142875" y="93762"/>
                </a:cubicBezTo>
                <a:close/>
                <a:moveTo>
                  <a:pt x="157776" y="214313"/>
                </a:moveTo>
                <a:cubicBezTo>
                  <a:pt x="158115" y="208781"/>
                  <a:pt x="155357" y="203519"/>
                  <a:pt x="150615" y="200651"/>
                </a:cubicBezTo>
                <a:cubicBezTo>
                  <a:pt x="145874" y="197783"/>
                  <a:pt x="139932" y="197783"/>
                  <a:pt x="135190" y="200651"/>
                </a:cubicBezTo>
                <a:cubicBezTo>
                  <a:pt x="130449" y="203519"/>
                  <a:pt x="127690" y="208781"/>
                  <a:pt x="128029" y="214312"/>
                </a:cubicBezTo>
                <a:cubicBezTo>
                  <a:pt x="127690" y="219844"/>
                  <a:pt x="130449" y="225106"/>
                  <a:pt x="135190" y="227974"/>
                </a:cubicBezTo>
                <a:cubicBezTo>
                  <a:pt x="139932" y="230842"/>
                  <a:pt x="145874" y="230842"/>
                  <a:pt x="150615" y="227974"/>
                </a:cubicBezTo>
                <a:cubicBezTo>
                  <a:pt x="155357" y="225106"/>
                  <a:pt x="158115" y="219844"/>
                  <a:pt x="157776" y="214313"/>
                </a:cubicBez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6" name="Text 24"/>
          <p:cNvSpPr/>
          <p:nvPr/>
        </p:nvSpPr>
        <p:spPr>
          <a:xfrm>
            <a:off x="1119188" y="4629150"/>
            <a:ext cx="35528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7-Day Rule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9188" y="4933950"/>
            <a:ext cx="3514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If it doesn't get used within 7 days, the gift has failed.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314855" y="4800600"/>
            <a:ext cx="2266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Source: Gen-Z Workplace Study 2024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ERA TRANSFORMATION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What Changed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333500"/>
            <a:ext cx="3657600" cy="2686050"/>
          </a:xfrm>
          <a:custGeom>
            <a:avLst/>
            <a:gdLst/>
            <a:ahLst/>
            <a:cxnLst/>
            <a:rect l="l" t="t" r="r" b="b"/>
            <a:pathLst>
              <a:path w="3657600" h="2686050">
                <a:moveTo>
                  <a:pt x="76203" y="0"/>
                </a:moveTo>
                <a:lnTo>
                  <a:pt x="3581397" y="0"/>
                </a:lnTo>
                <a:cubicBezTo>
                  <a:pt x="3623483" y="0"/>
                  <a:pt x="3657600" y="34117"/>
                  <a:pt x="3657600" y="76203"/>
                </a:cubicBezTo>
                <a:lnTo>
                  <a:pt x="3657600" y="2609847"/>
                </a:lnTo>
                <a:cubicBezTo>
                  <a:pt x="3657600" y="2651933"/>
                  <a:pt x="3623483" y="2686050"/>
                  <a:pt x="3581397" y="2686050"/>
                </a:cubicBezTo>
                <a:lnTo>
                  <a:pt x="76203" y="2686050"/>
                </a:lnTo>
                <a:cubicBezTo>
                  <a:pt x="34117" y="2686050"/>
                  <a:pt x="0" y="2651933"/>
                  <a:pt x="0" y="2609847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09600" y="15621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73906" y="17240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66973" y="31254"/>
                </a:moveTo>
                <a:cubicBezTo>
                  <a:pt x="66973" y="14008"/>
                  <a:pt x="80981" y="0"/>
                  <a:pt x="98227" y="0"/>
                </a:cubicBezTo>
                <a:lnTo>
                  <a:pt x="111621" y="0"/>
                </a:lnTo>
                <a:cubicBezTo>
                  <a:pt x="121500" y="0"/>
                  <a:pt x="129480" y="7981"/>
                  <a:pt x="129480" y="17859"/>
                </a:cubicBezTo>
                <a:lnTo>
                  <a:pt x="129480" y="267891"/>
                </a:lnTo>
                <a:cubicBezTo>
                  <a:pt x="129480" y="277769"/>
                  <a:pt x="121500" y="285750"/>
                  <a:pt x="111621" y="285750"/>
                </a:cubicBezTo>
                <a:lnTo>
                  <a:pt x="93762" y="285750"/>
                </a:lnTo>
                <a:cubicBezTo>
                  <a:pt x="77130" y="285750"/>
                  <a:pt x="63122" y="274365"/>
                  <a:pt x="59159" y="258961"/>
                </a:cubicBezTo>
                <a:cubicBezTo>
                  <a:pt x="58769" y="258961"/>
                  <a:pt x="58434" y="258961"/>
                  <a:pt x="58043" y="258961"/>
                </a:cubicBezTo>
                <a:cubicBezTo>
                  <a:pt x="33375" y="258961"/>
                  <a:pt x="13395" y="238981"/>
                  <a:pt x="13395" y="214313"/>
                </a:cubicBezTo>
                <a:cubicBezTo>
                  <a:pt x="13395" y="204267"/>
                  <a:pt x="16743" y="195002"/>
                  <a:pt x="22324" y="187523"/>
                </a:cubicBezTo>
                <a:cubicBezTo>
                  <a:pt x="11497" y="179375"/>
                  <a:pt x="4465" y="166427"/>
                  <a:pt x="4465" y="151805"/>
                </a:cubicBezTo>
                <a:cubicBezTo>
                  <a:pt x="4465" y="134559"/>
                  <a:pt x="14288" y="119546"/>
                  <a:pt x="28575" y="112123"/>
                </a:cubicBezTo>
                <a:cubicBezTo>
                  <a:pt x="24612" y="105426"/>
                  <a:pt x="22324" y="97613"/>
                  <a:pt x="22324" y="89297"/>
                </a:cubicBezTo>
                <a:cubicBezTo>
                  <a:pt x="22324" y="64629"/>
                  <a:pt x="42304" y="44648"/>
                  <a:pt x="66973" y="44648"/>
                </a:cubicBezTo>
                <a:lnTo>
                  <a:pt x="66973" y="31254"/>
                </a:lnTo>
                <a:close/>
                <a:moveTo>
                  <a:pt x="218777" y="31254"/>
                </a:moveTo>
                <a:lnTo>
                  <a:pt x="218777" y="44648"/>
                </a:lnTo>
                <a:cubicBezTo>
                  <a:pt x="243446" y="44648"/>
                  <a:pt x="263426" y="64629"/>
                  <a:pt x="263426" y="89297"/>
                </a:cubicBezTo>
                <a:cubicBezTo>
                  <a:pt x="263426" y="97668"/>
                  <a:pt x="261138" y="105482"/>
                  <a:pt x="257175" y="112123"/>
                </a:cubicBezTo>
                <a:cubicBezTo>
                  <a:pt x="271518" y="119546"/>
                  <a:pt x="281285" y="134503"/>
                  <a:pt x="281285" y="151805"/>
                </a:cubicBezTo>
                <a:cubicBezTo>
                  <a:pt x="281285" y="166427"/>
                  <a:pt x="274253" y="179375"/>
                  <a:pt x="263426" y="187523"/>
                </a:cubicBezTo>
                <a:cubicBezTo>
                  <a:pt x="269007" y="195002"/>
                  <a:pt x="272355" y="204267"/>
                  <a:pt x="272355" y="214313"/>
                </a:cubicBezTo>
                <a:cubicBezTo>
                  <a:pt x="272355" y="238981"/>
                  <a:pt x="252375" y="258961"/>
                  <a:pt x="227707" y="258961"/>
                </a:cubicBezTo>
                <a:cubicBezTo>
                  <a:pt x="227316" y="258961"/>
                  <a:pt x="226981" y="258961"/>
                  <a:pt x="226591" y="258961"/>
                </a:cubicBezTo>
                <a:cubicBezTo>
                  <a:pt x="222628" y="274365"/>
                  <a:pt x="208620" y="285750"/>
                  <a:pt x="191988" y="285750"/>
                </a:cubicBezTo>
                <a:lnTo>
                  <a:pt x="174129" y="285750"/>
                </a:lnTo>
                <a:cubicBezTo>
                  <a:pt x="164250" y="285750"/>
                  <a:pt x="156270" y="277769"/>
                  <a:pt x="156270" y="267891"/>
                </a:cubicBezTo>
                <a:lnTo>
                  <a:pt x="156270" y="17859"/>
                </a:lnTo>
                <a:cubicBezTo>
                  <a:pt x="156270" y="7981"/>
                  <a:pt x="164250" y="0"/>
                  <a:pt x="174129" y="0"/>
                </a:cubicBezTo>
                <a:lnTo>
                  <a:pt x="187523" y="0"/>
                </a:lnTo>
                <a:cubicBezTo>
                  <a:pt x="204769" y="0"/>
                  <a:pt x="218777" y="14008"/>
                  <a:pt x="218777" y="31254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2324100"/>
            <a:ext cx="3295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Makes Work Faster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" y="2705100"/>
            <a:ext cx="3276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Humans now value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recognition and wellbeing more, not less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As AI handles routine tasks, the human elements of work gain importance.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0316" y="3629025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100013" y="41672"/>
                </a:moveTo>
                <a:cubicBezTo>
                  <a:pt x="95403" y="41672"/>
                  <a:pt x="91678" y="37947"/>
                  <a:pt x="91678" y="33337"/>
                </a:cubicBezTo>
                <a:cubicBezTo>
                  <a:pt x="91678" y="28728"/>
                  <a:pt x="95403" y="25003"/>
                  <a:pt x="100013" y="25003"/>
                </a:cubicBezTo>
                <a:lnTo>
                  <a:pt x="141684" y="25003"/>
                </a:lnTo>
                <a:cubicBezTo>
                  <a:pt x="146294" y="25003"/>
                  <a:pt x="150019" y="28728"/>
                  <a:pt x="150019" y="33337"/>
                </a:cubicBezTo>
                <a:lnTo>
                  <a:pt x="150019" y="75009"/>
                </a:lnTo>
                <a:cubicBezTo>
                  <a:pt x="150019" y="79619"/>
                  <a:pt x="146294" y="83344"/>
                  <a:pt x="141684" y="83344"/>
                </a:cubicBezTo>
                <a:cubicBezTo>
                  <a:pt x="137074" y="83344"/>
                  <a:pt x="133350" y="79619"/>
                  <a:pt x="133350" y="75009"/>
                </a:cubicBezTo>
                <a:lnTo>
                  <a:pt x="133350" y="53470"/>
                </a:lnTo>
                <a:lnTo>
                  <a:pt x="89230" y="97590"/>
                </a:lnTo>
                <a:cubicBezTo>
                  <a:pt x="85974" y="100846"/>
                  <a:pt x="80687" y="100846"/>
                  <a:pt x="77432" y="97590"/>
                </a:cubicBezTo>
                <a:lnTo>
                  <a:pt x="50006" y="70139"/>
                </a:lnTo>
                <a:lnTo>
                  <a:pt x="14221" y="105899"/>
                </a:lnTo>
                <a:cubicBezTo>
                  <a:pt x="10965" y="109154"/>
                  <a:pt x="5678" y="109154"/>
                  <a:pt x="2422" y="105899"/>
                </a:cubicBezTo>
                <a:cubicBezTo>
                  <a:pt x="-833" y="102643"/>
                  <a:pt x="-833" y="97356"/>
                  <a:pt x="2422" y="94100"/>
                </a:cubicBezTo>
                <a:lnTo>
                  <a:pt x="44094" y="52428"/>
                </a:lnTo>
                <a:cubicBezTo>
                  <a:pt x="47350" y="49173"/>
                  <a:pt x="52637" y="49173"/>
                  <a:pt x="55892" y="52428"/>
                </a:cubicBezTo>
                <a:lnTo>
                  <a:pt x="83344" y="79880"/>
                </a:lnTo>
                <a:lnTo>
                  <a:pt x="121552" y="41672"/>
                </a:lnTo>
                <a:lnTo>
                  <a:pt x="100013" y="4167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0" name="Text 8"/>
          <p:cNvSpPr/>
          <p:nvPr/>
        </p:nvSpPr>
        <p:spPr>
          <a:xfrm>
            <a:off x="852488" y="3600450"/>
            <a:ext cx="1666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Recognition demand ↑ 40%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267200" y="1333500"/>
            <a:ext cx="3657600" cy="2686050"/>
          </a:xfrm>
          <a:custGeom>
            <a:avLst/>
            <a:gdLst/>
            <a:ahLst/>
            <a:cxnLst/>
            <a:rect l="l" t="t" r="r" b="b"/>
            <a:pathLst>
              <a:path w="3657600" h="2686050">
                <a:moveTo>
                  <a:pt x="76203" y="0"/>
                </a:moveTo>
                <a:lnTo>
                  <a:pt x="3581397" y="0"/>
                </a:lnTo>
                <a:cubicBezTo>
                  <a:pt x="3623483" y="0"/>
                  <a:pt x="3657600" y="34117"/>
                  <a:pt x="3657600" y="76203"/>
                </a:cubicBezTo>
                <a:lnTo>
                  <a:pt x="3657600" y="2609847"/>
                </a:lnTo>
                <a:cubicBezTo>
                  <a:pt x="3657600" y="2651933"/>
                  <a:pt x="3623483" y="2686050"/>
                  <a:pt x="3581397" y="2686050"/>
                </a:cubicBezTo>
                <a:lnTo>
                  <a:pt x="76203" y="2686050"/>
                </a:lnTo>
                <a:cubicBezTo>
                  <a:pt x="34117" y="2686050"/>
                  <a:pt x="0" y="2651933"/>
                  <a:pt x="0" y="2609847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495800" y="15621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677966" y="1724025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89086" y="-5525"/>
                </a:moveTo>
                <a:cubicBezTo>
                  <a:pt x="195728" y="-726"/>
                  <a:pt x="198183" y="7981"/>
                  <a:pt x="195169" y="15571"/>
                </a:cubicBezTo>
                <a:lnTo>
                  <a:pt x="151414" y="125016"/>
                </a:lnTo>
                <a:lnTo>
                  <a:pt x="232172" y="125016"/>
                </a:lnTo>
                <a:cubicBezTo>
                  <a:pt x="239706" y="125016"/>
                  <a:pt x="246404" y="129704"/>
                  <a:pt x="248971" y="136792"/>
                </a:cubicBezTo>
                <a:cubicBezTo>
                  <a:pt x="251538" y="143880"/>
                  <a:pt x="249362" y="151805"/>
                  <a:pt x="243613" y="156604"/>
                </a:cubicBezTo>
                <a:lnTo>
                  <a:pt x="82879" y="290550"/>
                </a:lnTo>
                <a:cubicBezTo>
                  <a:pt x="76572" y="295796"/>
                  <a:pt x="67587" y="296075"/>
                  <a:pt x="60945" y="291275"/>
                </a:cubicBezTo>
                <a:cubicBezTo>
                  <a:pt x="54304" y="286476"/>
                  <a:pt x="51848" y="277769"/>
                  <a:pt x="54862" y="270179"/>
                </a:cubicBezTo>
                <a:lnTo>
                  <a:pt x="98617" y="160734"/>
                </a:lnTo>
                <a:lnTo>
                  <a:pt x="17859" y="160734"/>
                </a:lnTo>
                <a:cubicBezTo>
                  <a:pt x="10325" y="160734"/>
                  <a:pt x="3628" y="156046"/>
                  <a:pt x="1060" y="148958"/>
                </a:cubicBezTo>
                <a:cubicBezTo>
                  <a:pt x="-1507" y="141870"/>
                  <a:pt x="670" y="133945"/>
                  <a:pt x="6418" y="129146"/>
                </a:cubicBezTo>
                <a:lnTo>
                  <a:pt x="167153" y="-4800"/>
                </a:lnTo>
                <a:cubicBezTo>
                  <a:pt x="173459" y="-10046"/>
                  <a:pt x="182445" y="-10325"/>
                  <a:pt x="189086" y="-5525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4" name="Text 12"/>
          <p:cNvSpPr/>
          <p:nvPr/>
        </p:nvSpPr>
        <p:spPr>
          <a:xfrm>
            <a:off x="4495800" y="2324100"/>
            <a:ext cx="3295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Digital Triggers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95800" y="2705100"/>
            <a:ext cx="3276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Milestone-based gifting at scale. Work anniversaries, project completions, performance thresholds can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auto-trigger gift fulfillment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498181" y="3629025"/>
            <a:ext cx="166688" cy="133350"/>
          </a:xfrm>
          <a:custGeom>
            <a:avLst/>
            <a:gdLst/>
            <a:ahLst/>
            <a:cxnLst/>
            <a:rect l="l" t="t" r="r" b="b"/>
            <a:pathLst>
              <a:path w="166688" h="133350">
                <a:moveTo>
                  <a:pt x="91678" y="0"/>
                </a:moveTo>
                <a:cubicBezTo>
                  <a:pt x="91678" y="-4610"/>
                  <a:pt x="87954" y="-8334"/>
                  <a:pt x="83344" y="-8334"/>
                </a:cubicBezTo>
                <a:cubicBezTo>
                  <a:pt x="78734" y="-8334"/>
                  <a:pt x="75009" y="-4610"/>
                  <a:pt x="75009" y="0"/>
                </a:cubicBezTo>
                <a:lnTo>
                  <a:pt x="75009" y="16669"/>
                </a:lnTo>
                <a:lnTo>
                  <a:pt x="50006" y="16669"/>
                </a:lnTo>
                <a:cubicBezTo>
                  <a:pt x="36202" y="16669"/>
                  <a:pt x="25003" y="27868"/>
                  <a:pt x="25003" y="41672"/>
                </a:cubicBezTo>
                <a:lnTo>
                  <a:pt x="25003" y="100013"/>
                </a:lnTo>
                <a:cubicBezTo>
                  <a:pt x="25003" y="113816"/>
                  <a:pt x="36202" y="125016"/>
                  <a:pt x="50006" y="125016"/>
                </a:cubicBezTo>
                <a:lnTo>
                  <a:pt x="116681" y="125016"/>
                </a:lnTo>
                <a:cubicBezTo>
                  <a:pt x="130485" y="125016"/>
                  <a:pt x="141684" y="113816"/>
                  <a:pt x="141684" y="100013"/>
                </a:cubicBezTo>
                <a:lnTo>
                  <a:pt x="141684" y="41672"/>
                </a:lnTo>
                <a:cubicBezTo>
                  <a:pt x="141684" y="27868"/>
                  <a:pt x="130485" y="16669"/>
                  <a:pt x="116681" y="16669"/>
                </a:cubicBezTo>
                <a:lnTo>
                  <a:pt x="91678" y="16669"/>
                </a:lnTo>
                <a:lnTo>
                  <a:pt x="91678" y="0"/>
                </a:lnTo>
                <a:close/>
                <a:moveTo>
                  <a:pt x="41672" y="95845"/>
                </a:moveTo>
                <a:cubicBezTo>
                  <a:pt x="41672" y="92381"/>
                  <a:pt x="44459" y="89595"/>
                  <a:pt x="47923" y="89595"/>
                </a:cubicBezTo>
                <a:lnTo>
                  <a:pt x="56257" y="89595"/>
                </a:lnTo>
                <a:cubicBezTo>
                  <a:pt x="59721" y="89595"/>
                  <a:pt x="62508" y="92381"/>
                  <a:pt x="62508" y="95845"/>
                </a:cubicBezTo>
                <a:cubicBezTo>
                  <a:pt x="62508" y="99309"/>
                  <a:pt x="59721" y="102096"/>
                  <a:pt x="56257" y="102096"/>
                </a:cubicBezTo>
                <a:lnTo>
                  <a:pt x="47923" y="102096"/>
                </a:lnTo>
                <a:cubicBezTo>
                  <a:pt x="44459" y="102096"/>
                  <a:pt x="41672" y="99309"/>
                  <a:pt x="41672" y="95845"/>
                </a:cubicBezTo>
                <a:close/>
                <a:moveTo>
                  <a:pt x="72926" y="95845"/>
                </a:moveTo>
                <a:cubicBezTo>
                  <a:pt x="72926" y="92381"/>
                  <a:pt x="75713" y="89595"/>
                  <a:pt x="79177" y="89595"/>
                </a:cubicBezTo>
                <a:lnTo>
                  <a:pt x="87511" y="89595"/>
                </a:lnTo>
                <a:cubicBezTo>
                  <a:pt x="90975" y="89595"/>
                  <a:pt x="93762" y="92381"/>
                  <a:pt x="93762" y="95845"/>
                </a:cubicBezTo>
                <a:cubicBezTo>
                  <a:pt x="93762" y="99309"/>
                  <a:pt x="90975" y="102096"/>
                  <a:pt x="87511" y="102096"/>
                </a:cubicBezTo>
                <a:lnTo>
                  <a:pt x="79177" y="102096"/>
                </a:lnTo>
                <a:cubicBezTo>
                  <a:pt x="75713" y="102096"/>
                  <a:pt x="72926" y="99309"/>
                  <a:pt x="72926" y="95845"/>
                </a:cubicBezTo>
                <a:close/>
                <a:moveTo>
                  <a:pt x="104180" y="95845"/>
                </a:moveTo>
                <a:cubicBezTo>
                  <a:pt x="104180" y="92381"/>
                  <a:pt x="106966" y="89595"/>
                  <a:pt x="110430" y="89595"/>
                </a:cubicBezTo>
                <a:lnTo>
                  <a:pt x="118765" y="89595"/>
                </a:lnTo>
                <a:cubicBezTo>
                  <a:pt x="122229" y="89595"/>
                  <a:pt x="125016" y="92381"/>
                  <a:pt x="125016" y="95845"/>
                </a:cubicBezTo>
                <a:cubicBezTo>
                  <a:pt x="125016" y="99309"/>
                  <a:pt x="122229" y="102096"/>
                  <a:pt x="118765" y="102096"/>
                </a:cubicBezTo>
                <a:lnTo>
                  <a:pt x="110430" y="102096"/>
                </a:lnTo>
                <a:cubicBezTo>
                  <a:pt x="106966" y="102096"/>
                  <a:pt x="104180" y="99309"/>
                  <a:pt x="104180" y="95845"/>
                </a:cubicBezTo>
                <a:close/>
                <a:moveTo>
                  <a:pt x="58341" y="45839"/>
                </a:moveTo>
                <a:cubicBezTo>
                  <a:pt x="65240" y="45839"/>
                  <a:pt x="70842" y="51441"/>
                  <a:pt x="70842" y="58341"/>
                </a:cubicBezTo>
                <a:cubicBezTo>
                  <a:pt x="70842" y="65240"/>
                  <a:pt x="65240" y="70842"/>
                  <a:pt x="58341" y="70842"/>
                </a:cubicBezTo>
                <a:cubicBezTo>
                  <a:pt x="51441" y="70842"/>
                  <a:pt x="45839" y="65240"/>
                  <a:pt x="45839" y="58341"/>
                </a:cubicBezTo>
                <a:cubicBezTo>
                  <a:pt x="45839" y="51441"/>
                  <a:pt x="51441" y="45839"/>
                  <a:pt x="58341" y="45839"/>
                </a:cubicBezTo>
                <a:close/>
                <a:moveTo>
                  <a:pt x="95845" y="58341"/>
                </a:moveTo>
                <a:cubicBezTo>
                  <a:pt x="95845" y="51441"/>
                  <a:pt x="101447" y="45839"/>
                  <a:pt x="108347" y="45839"/>
                </a:cubicBezTo>
                <a:cubicBezTo>
                  <a:pt x="115247" y="45839"/>
                  <a:pt x="120848" y="51441"/>
                  <a:pt x="120848" y="58341"/>
                </a:cubicBezTo>
                <a:cubicBezTo>
                  <a:pt x="120848" y="65240"/>
                  <a:pt x="115247" y="70842"/>
                  <a:pt x="108347" y="70842"/>
                </a:cubicBezTo>
                <a:cubicBezTo>
                  <a:pt x="101447" y="70842"/>
                  <a:pt x="95845" y="65240"/>
                  <a:pt x="95845" y="58341"/>
                </a:cubicBezTo>
                <a:close/>
                <a:moveTo>
                  <a:pt x="16669" y="58341"/>
                </a:moveTo>
                <a:cubicBezTo>
                  <a:pt x="16669" y="53731"/>
                  <a:pt x="12944" y="50006"/>
                  <a:pt x="8334" y="50006"/>
                </a:cubicBezTo>
                <a:cubicBezTo>
                  <a:pt x="3724" y="50006"/>
                  <a:pt x="0" y="53731"/>
                  <a:pt x="0" y="58341"/>
                </a:cubicBezTo>
                <a:lnTo>
                  <a:pt x="0" y="83344"/>
                </a:lnTo>
                <a:cubicBezTo>
                  <a:pt x="0" y="87954"/>
                  <a:pt x="3724" y="91678"/>
                  <a:pt x="8334" y="91678"/>
                </a:cubicBezTo>
                <a:cubicBezTo>
                  <a:pt x="12944" y="91678"/>
                  <a:pt x="16669" y="87954"/>
                  <a:pt x="16669" y="83344"/>
                </a:cubicBezTo>
                <a:lnTo>
                  <a:pt x="16669" y="58341"/>
                </a:lnTo>
                <a:close/>
                <a:moveTo>
                  <a:pt x="158353" y="50006"/>
                </a:moveTo>
                <a:cubicBezTo>
                  <a:pt x="153743" y="50006"/>
                  <a:pt x="150019" y="53731"/>
                  <a:pt x="150019" y="58341"/>
                </a:cubicBezTo>
                <a:lnTo>
                  <a:pt x="150019" y="83344"/>
                </a:lnTo>
                <a:cubicBezTo>
                  <a:pt x="150019" y="87954"/>
                  <a:pt x="153743" y="91678"/>
                  <a:pt x="158353" y="91678"/>
                </a:cubicBezTo>
                <a:cubicBezTo>
                  <a:pt x="162963" y="91678"/>
                  <a:pt x="166688" y="87954"/>
                  <a:pt x="166688" y="83344"/>
                </a:cubicBezTo>
                <a:lnTo>
                  <a:pt x="166688" y="58341"/>
                </a:lnTo>
                <a:cubicBezTo>
                  <a:pt x="166688" y="53731"/>
                  <a:pt x="162963" y="50006"/>
                  <a:pt x="158353" y="50006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7" name="Text 15"/>
          <p:cNvSpPr/>
          <p:nvPr/>
        </p:nvSpPr>
        <p:spPr>
          <a:xfrm>
            <a:off x="4738688" y="3600450"/>
            <a:ext cx="1657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Platforms: HiFives, Leena AI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153400" y="1333500"/>
            <a:ext cx="3657600" cy="2686050"/>
          </a:xfrm>
          <a:custGeom>
            <a:avLst/>
            <a:gdLst/>
            <a:ahLst/>
            <a:cxnLst/>
            <a:rect l="l" t="t" r="r" b="b"/>
            <a:pathLst>
              <a:path w="3657600" h="2686050">
                <a:moveTo>
                  <a:pt x="76203" y="0"/>
                </a:moveTo>
                <a:lnTo>
                  <a:pt x="3581397" y="0"/>
                </a:lnTo>
                <a:cubicBezTo>
                  <a:pt x="3623483" y="0"/>
                  <a:pt x="3657600" y="34117"/>
                  <a:pt x="3657600" y="76203"/>
                </a:cubicBezTo>
                <a:lnTo>
                  <a:pt x="3657600" y="2609847"/>
                </a:lnTo>
                <a:cubicBezTo>
                  <a:pt x="3657600" y="2651933"/>
                  <a:pt x="3623483" y="2686050"/>
                  <a:pt x="3581397" y="2686050"/>
                </a:cubicBezTo>
                <a:lnTo>
                  <a:pt x="76203" y="2686050"/>
                </a:lnTo>
                <a:cubicBezTo>
                  <a:pt x="34117" y="2686050"/>
                  <a:pt x="0" y="2651933"/>
                  <a:pt x="0" y="2609847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382000" y="15621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546306" y="17240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35719" y="35719"/>
                </a:moveTo>
                <a:cubicBezTo>
                  <a:pt x="35719" y="25840"/>
                  <a:pt x="27738" y="17859"/>
                  <a:pt x="17859" y="17859"/>
                </a:cubicBezTo>
                <a:cubicBezTo>
                  <a:pt x="7981" y="17859"/>
                  <a:pt x="0" y="25840"/>
                  <a:pt x="0" y="35719"/>
                </a:cubicBezTo>
                <a:lnTo>
                  <a:pt x="0" y="223242"/>
                </a:lnTo>
                <a:cubicBezTo>
                  <a:pt x="0" y="247910"/>
                  <a:pt x="19980" y="267891"/>
                  <a:pt x="44648" y="267891"/>
                </a:cubicBezTo>
                <a:lnTo>
                  <a:pt x="267891" y="267891"/>
                </a:lnTo>
                <a:cubicBezTo>
                  <a:pt x="277769" y="267891"/>
                  <a:pt x="285750" y="259910"/>
                  <a:pt x="285750" y="250031"/>
                </a:cubicBezTo>
                <a:cubicBezTo>
                  <a:pt x="285750" y="240153"/>
                  <a:pt x="277769" y="232172"/>
                  <a:pt x="267891" y="232172"/>
                </a:cubicBezTo>
                <a:lnTo>
                  <a:pt x="44648" y="232172"/>
                </a:lnTo>
                <a:cubicBezTo>
                  <a:pt x="39737" y="232172"/>
                  <a:pt x="35719" y="228154"/>
                  <a:pt x="35719" y="223242"/>
                </a:cubicBezTo>
                <a:lnTo>
                  <a:pt x="35719" y="35719"/>
                </a:lnTo>
                <a:close/>
                <a:moveTo>
                  <a:pt x="262644" y="84051"/>
                </a:moveTo>
                <a:cubicBezTo>
                  <a:pt x="269621" y="77074"/>
                  <a:pt x="269621" y="65745"/>
                  <a:pt x="262644" y="58769"/>
                </a:cubicBezTo>
                <a:cubicBezTo>
                  <a:pt x="255668" y="51792"/>
                  <a:pt x="244339" y="51792"/>
                  <a:pt x="237362" y="58769"/>
                </a:cubicBezTo>
                <a:lnTo>
                  <a:pt x="178594" y="117593"/>
                </a:lnTo>
                <a:lnTo>
                  <a:pt x="146558" y="85613"/>
                </a:lnTo>
                <a:cubicBezTo>
                  <a:pt x="139582" y="78637"/>
                  <a:pt x="128253" y="78637"/>
                  <a:pt x="121276" y="85613"/>
                </a:cubicBezTo>
                <a:lnTo>
                  <a:pt x="67698" y="139192"/>
                </a:lnTo>
                <a:cubicBezTo>
                  <a:pt x="60722" y="146168"/>
                  <a:pt x="60722" y="157497"/>
                  <a:pt x="67698" y="164474"/>
                </a:cubicBezTo>
                <a:cubicBezTo>
                  <a:pt x="74675" y="171450"/>
                  <a:pt x="86004" y="171450"/>
                  <a:pt x="92980" y="164474"/>
                </a:cubicBezTo>
                <a:lnTo>
                  <a:pt x="133945" y="123509"/>
                </a:lnTo>
                <a:lnTo>
                  <a:pt x="165981" y="155544"/>
                </a:lnTo>
                <a:cubicBezTo>
                  <a:pt x="172957" y="162520"/>
                  <a:pt x="184286" y="162520"/>
                  <a:pt x="191263" y="155544"/>
                </a:cubicBezTo>
                <a:lnTo>
                  <a:pt x="262700" y="84106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1" name="Text 19"/>
          <p:cNvSpPr/>
          <p:nvPr/>
        </p:nvSpPr>
        <p:spPr>
          <a:xfrm>
            <a:off x="8382000" y="2324100"/>
            <a:ext cx="3295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Measurable Adoption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82000" y="2705100"/>
            <a:ext cx="3276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 which gifts get used (weekly active usage), which get shared on social, and which drive retention signals.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401050" y="36290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16681" y="66675"/>
                </a:moveTo>
                <a:cubicBezTo>
                  <a:pt x="116681" y="39076"/>
                  <a:pt x="94274" y="16669"/>
                  <a:pt x="66675" y="16669"/>
                </a:cubicBezTo>
                <a:cubicBezTo>
                  <a:pt x="39076" y="16669"/>
                  <a:pt x="16669" y="39076"/>
                  <a:pt x="16669" y="66675"/>
                </a:cubicBezTo>
                <a:cubicBezTo>
                  <a:pt x="16669" y="94274"/>
                  <a:pt x="39076" y="116681"/>
                  <a:pt x="66675" y="116681"/>
                </a:cubicBezTo>
                <a:cubicBezTo>
                  <a:pt x="94274" y="116681"/>
                  <a:pt x="116681" y="94274"/>
                  <a:pt x="116681" y="66675"/>
                </a:cubicBezTo>
                <a:close/>
                <a:moveTo>
                  <a:pt x="0" y="66675"/>
                </a:moveTo>
                <a:cubicBezTo>
                  <a:pt x="0" y="29876"/>
                  <a:pt x="29876" y="0"/>
                  <a:pt x="66675" y="0"/>
                </a:cubicBez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lose/>
                <a:moveTo>
                  <a:pt x="66675" y="87511"/>
                </a:moveTo>
                <a:cubicBezTo>
                  <a:pt x="78175" y="87511"/>
                  <a:pt x="87511" y="78175"/>
                  <a:pt x="87511" y="66675"/>
                </a:cubicBezTo>
                <a:cubicBezTo>
                  <a:pt x="87511" y="55175"/>
                  <a:pt x="78175" y="45839"/>
                  <a:pt x="66675" y="45839"/>
                </a:cubicBezTo>
                <a:cubicBezTo>
                  <a:pt x="55175" y="45839"/>
                  <a:pt x="45839" y="55175"/>
                  <a:pt x="45839" y="66675"/>
                </a:cubicBezTo>
                <a:cubicBezTo>
                  <a:pt x="45839" y="78175"/>
                  <a:pt x="55175" y="87511"/>
                  <a:pt x="66675" y="87511"/>
                </a:cubicBezTo>
                <a:close/>
                <a:moveTo>
                  <a:pt x="66675" y="29170"/>
                </a:moveTo>
                <a:cubicBezTo>
                  <a:pt x="87374" y="29170"/>
                  <a:pt x="104180" y="45976"/>
                  <a:pt x="104180" y="66675"/>
                </a:cubicBezTo>
                <a:cubicBezTo>
                  <a:pt x="104180" y="87374"/>
                  <a:pt x="87374" y="104180"/>
                  <a:pt x="66675" y="104180"/>
                </a:cubicBezTo>
                <a:cubicBezTo>
                  <a:pt x="45976" y="104180"/>
                  <a:pt x="29170" y="87374"/>
                  <a:pt x="29170" y="66675"/>
                </a:cubicBezTo>
                <a:cubicBezTo>
                  <a:pt x="29170" y="45976"/>
                  <a:pt x="45976" y="29170"/>
                  <a:pt x="66675" y="29170"/>
                </a:cubicBezTo>
                <a:close/>
                <a:moveTo>
                  <a:pt x="58341" y="66675"/>
                </a:moveTo>
                <a:cubicBezTo>
                  <a:pt x="58341" y="62075"/>
                  <a:pt x="62075" y="58341"/>
                  <a:pt x="66675" y="58341"/>
                </a:cubicBezTo>
                <a:cubicBezTo>
                  <a:pt x="71275" y="58341"/>
                  <a:pt x="75009" y="62075"/>
                  <a:pt x="75009" y="66675"/>
                </a:cubicBezTo>
                <a:cubicBezTo>
                  <a:pt x="75009" y="71275"/>
                  <a:pt x="71275" y="75009"/>
                  <a:pt x="66675" y="75009"/>
                </a:cubicBezTo>
                <a:cubicBezTo>
                  <a:pt x="62075" y="75009"/>
                  <a:pt x="58341" y="71275"/>
                  <a:pt x="58341" y="66675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4" name="Text 22"/>
          <p:cNvSpPr/>
          <p:nvPr/>
        </p:nvSpPr>
        <p:spPr>
          <a:xfrm>
            <a:off x="8624888" y="3600450"/>
            <a:ext cx="171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Data-driven gifting decisions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81000" y="4248150"/>
            <a:ext cx="11430000" cy="1428750"/>
          </a:xfrm>
          <a:custGeom>
            <a:avLst/>
            <a:gdLst/>
            <a:ahLst/>
            <a:cxnLst/>
            <a:rect l="l" t="t" r="r" b="b"/>
            <a:pathLst>
              <a:path w="11430000" h="1428750">
                <a:moveTo>
                  <a:pt x="76195" y="0"/>
                </a:moveTo>
                <a:lnTo>
                  <a:pt x="11353805" y="0"/>
                </a:lnTo>
                <a:cubicBezTo>
                  <a:pt x="11395886" y="0"/>
                  <a:pt x="11430000" y="34114"/>
                  <a:pt x="11430000" y="76195"/>
                </a:cubicBezTo>
                <a:lnTo>
                  <a:pt x="11430000" y="1352555"/>
                </a:lnTo>
                <a:cubicBezTo>
                  <a:pt x="11430000" y="1394636"/>
                  <a:pt x="11395886" y="1428750"/>
                  <a:pt x="11353805" y="1428750"/>
                </a:cubicBezTo>
                <a:lnTo>
                  <a:pt x="76195" y="1428750"/>
                </a:lnTo>
                <a:cubicBezTo>
                  <a:pt x="34114" y="1428750"/>
                  <a:pt x="0" y="1394636"/>
                  <a:pt x="0" y="135255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6" name="Text 24"/>
          <p:cNvSpPr/>
          <p:nvPr/>
        </p:nvSpPr>
        <p:spPr>
          <a:xfrm>
            <a:off x="609600" y="4476750"/>
            <a:ext cx="7305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New Mandate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09600" y="4895850"/>
            <a:ext cx="72771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Gifts must justify their existence through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usage data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not just sentiment. HR leaders need measurable signals of gift effectiveness.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943850" y="4676775"/>
            <a:ext cx="1085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85%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996237" y="5057775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Remember gifts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9092357" y="4657725"/>
            <a:ext cx="9525" cy="609600"/>
          </a:xfrm>
          <a:custGeom>
            <a:avLst/>
            <a:gdLst/>
            <a:ahLst/>
            <a:cxnLst/>
            <a:rect l="l" t="t" r="r" b="b"/>
            <a:pathLst>
              <a:path w="9525" h="609600">
                <a:moveTo>
                  <a:pt x="0" y="0"/>
                </a:moveTo>
                <a:lnTo>
                  <a:pt x="9525" y="0"/>
                </a:lnTo>
                <a:lnTo>
                  <a:pt x="9525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>
              <a:alpha val="20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9168557" y="4676775"/>
            <a:ext cx="110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52%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220944" y="5057775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Higher retention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0339685" y="4657725"/>
            <a:ext cx="9525" cy="609600"/>
          </a:xfrm>
          <a:custGeom>
            <a:avLst/>
            <a:gdLst/>
            <a:ahLst/>
            <a:cxnLst/>
            <a:rect l="l" t="t" r="r" b="b"/>
            <a:pathLst>
              <a:path w="9525" h="609600">
                <a:moveTo>
                  <a:pt x="0" y="0"/>
                </a:moveTo>
                <a:lnTo>
                  <a:pt x="9525" y="0"/>
                </a:lnTo>
                <a:lnTo>
                  <a:pt x="9525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8F7F5">
              <a:alpha val="2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10415885" y="4676775"/>
            <a:ext cx="1247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12-15%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468273" y="5057775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Satisfaction boost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STRATEGIC FRAMEWORK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The 3-Pillar Framework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811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Less Waste → More Output → More Brand Recall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828800" y="1619250"/>
            <a:ext cx="2438400" cy="2800350"/>
          </a:xfrm>
          <a:custGeom>
            <a:avLst/>
            <a:gdLst/>
            <a:ahLst/>
            <a:cxnLst/>
            <a:rect l="l" t="t" r="r" b="b"/>
            <a:pathLst>
              <a:path w="2438400" h="2800350">
                <a:moveTo>
                  <a:pt x="38100" y="0"/>
                </a:moveTo>
                <a:lnTo>
                  <a:pt x="2400300" y="0"/>
                </a:lnTo>
                <a:cubicBezTo>
                  <a:pt x="2421328" y="0"/>
                  <a:pt x="2438400" y="17072"/>
                  <a:pt x="2438400" y="38100"/>
                </a:cubicBezTo>
                <a:lnTo>
                  <a:pt x="2438400" y="2724150"/>
                </a:lnTo>
                <a:cubicBezTo>
                  <a:pt x="2438400" y="2766206"/>
                  <a:pt x="2404256" y="2800350"/>
                  <a:pt x="2362200" y="2800350"/>
                </a:cubicBezTo>
                <a:lnTo>
                  <a:pt x="76200" y="2800350"/>
                </a:lnTo>
                <a:cubicBezTo>
                  <a:pt x="34144" y="2800350"/>
                  <a:pt x="0" y="2766206"/>
                  <a:pt x="0" y="2724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828800" y="1619250"/>
            <a:ext cx="2438400" cy="38100"/>
          </a:xfrm>
          <a:custGeom>
            <a:avLst/>
            <a:gdLst/>
            <a:ahLst/>
            <a:cxnLst/>
            <a:rect l="l" t="t" r="r" b="b"/>
            <a:pathLst>
              <a:path w="2438400" h="38100">
                <a:moveTo>
                  <a:pt x="38100" y="0"/>
                </a:moveTo>
                <a:lnTo>
                  <a:pt x="2400300" y="0"/>
                </a:lnTo>
                <a:cubicBezTo>
                  <a:pt x="2421328" y="0"/>
                  <a:pt x="2438400" y="17072"/>
                  <a:pt x="2438400" y="38100"/>
                </a:cubicBezTo>
                <a:lnTo>
                  <a:pt x="24384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Shape 5"/>
          <p:cNvSpPr/>
          <p:nvPr/>
        </p:nvSpPr>
        <p:spPr>
          <a:xfrm>
            <a:off x="2741563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Shape 6"/>
          <p:cNvSpPr/>
          <p:nvPr/>
        </p:nvSpPr>
        <p:spPr>
          <a:xfrm>
            <a:off x="2932063" y="2019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000" y="26789"/>
                </a:moveTo>
                <a:cubicBezTo>
                  <a:pt x="88627" y="-8930"/>
                  <a:pt x="140196" y="-8930"/>
                  <a:pt x="160824" y="26789"/>
                </a:cubicBezTo>
                <a:lnTo>
                  <a:pt x="177478" y="55632"/>
                </a:lnTo>
                <a:lnTo>
                  <a:pt x="189845" y="48488"/>
                </a:lnTo>
                <a:cubicBezTo>
                  <a:pt x="193596" y="46300"/>
                  <a:pt x="198284" y="46613"/>
                  <a:pt x="201722" y="49247"/>
                </a:cubicBezTo>
                <a:cubicBezTo>
                  <a:pt x="205160" y="51881"/>
                  <a:pt x="206678" y="56346"/>
                  <a:pt x="205561" y="60543"/>
                </a:cubicBezTo>
                <a:lnTo>
                  <a:pt x="195069" y="99566"/>
                </a:lnTo>
                <a:cubicBezTo>
                  <a:pt x="193551" y="105281"/>
                  <a:pt x="187657" y="108674"/>
                  <a:pt x="181942" y="107156"/>
                </a:cubicBezTo>
                <a:lnTo>
                  <a:pt x="142920" y="96709"/>
                </a:lnTo>
                <a:cubicBezTo>
                  <a:pt x="138723" y="95592"/>
                  <a:pt x="135642" y="92065"/>
                  <a:pt x="135062" y="87779"/>
                </a:cubicBezTo>
                <a:cubicBezTo>
                  <a:pt x="134481" y="83493"/>
                  <a:pt x="136580" y="79251"/>
                  <a:pt x="140330" y="77108"/>
                </a:cubicBezTo>
                <a:lnTo>
                  <a:pt x="152698" y="69964"/>
                </a:lnTo>
                <a:lnTo>
                  <a:pt x="136044" y="41121"/>
                </a:lnTo>
                <a:cubicBezTo>
                  <a:pt x="126400" y="24467"/>
                  <a:pt x="102379" y="24467"/>
                  <a:pt x="92735" y="41121"/>
                </a:cubicBezTo>
                <a:lnTo>
                  <a:pt x="90368" y="45184"/>
                </a:lnTo>
                <a:cubicBezTo>
                  <a:pt x="86439" y="52015"/>
                  <a:pt x="77688" y="54337"/>
                  <a:pt x="70857" y="50408"/>
                </a:cubicBezTo>
                <a:cubicBezTo>
                  <a:pt x="64026" y="46479"/>
                  <a:pt x="61704" y="37728"/>
                  <a:pt x="65633" y="30852"/>
                </a:cubicBezTo>
                <a:lnTo>
                  <a:pt x="68000" y="26789"/>
                </a:lnTo>
                <a:close/>
                <a:moveTo>
                  <a:pt x="200784" y="124614"/>
                </a:moveTo>
                <a:cubicBezTo>
                  <a:pt x="207615" y="120685"/>
                  <a:pt x="216366" y="123006"/>
                  <a:pt x="220295" y="129838"/>
                </a:cubicBezTo>
                <a:lnTo>
                  <a:pt x="222662" y="133901"/>
                </a:lnTo>
                <a:cubicBezTo>
                  <a:pt x="243289" y="169619"/>
                  <a:pt x="217527" y="214268"/>
                  <a:pt x="176272" y="214268"/>
                </a:cubicBezTo>
                <a:lnTo>
                  <a:pt x="142964" y="214268"/>
                </a:lnTo>
                <a:lnTo>
                  <a:pt x="142964" y="228555"/>
                </a:lnTo>
                <a:cubicBezTo>
                  <a:pt x="142964" y="232886"/>
                  <a:pt x="140375" y="236815"/>
                  <a:pt x="136356" y="238467"/>
                </a:cubicBezTo>
                <a:cubicBezTo>
                  <a:pt x="132338" y="240119"/>
                  <a:pt x="127739" y="239226"/>
                  <a:pt x="124658" y="236146"/>
                </a:cubicBezTo>
                <a:lnTo>
                  <a:pt x="96083" y="207571"/>
                </a:lnTo>
                <a:cubicBezTo>
                  <a:pt x="91886" y="203374"/>
                  <a:pt x="91886" y="196587"/>
                  <a:pt x="96083" y="192435"/>
                </a:cubicBezTo>
                <a:lnTo>
                  <a:pt x="124658" y="163860"/>
                </a:lnTo>
                <a:cubicBezTo>
                  <a:pt x="127739" y="160779"/>
                  <a:pt x="132338" y="159886"/>
                  <a:pt x="136356" y="161538"/>
                </a:cubicBezTo>
                <a:cubicBezTo>
                  <a:pt x="140375" y="163190"/>
                  <a:pt x="142964" y="167119"/>
                  <a:pt x="142964" y="171450"/>
                </a:cubicBezTo>
                <a:lnTo>
                  <a:pt x="142964" y="185738"/>
                </a:lnTo>
                <a:lnTo>
                  <a:pt x="176272" y="185738"/>
                </a:lnTo>
                <a:cubicBezTo>
                  <a:pt x="195516" y="185738"/>
                  <a:pt x="207571" y="164887"/>
                  <a:pt x="197927" y="148233"/>
                </a:cubicBezTo>
                <a:lnTo>
                  <a:pt x="195560" y="144170"/>
                </a:lnTo>
                <a:cubicBezTo>
                  <a:pt x="191631" y="137339"/>
                  <a:pt x="193953" y="128588"/>
                  <a:pt x="200784" y="124658"/>
                </a:cubicBezTo>
                <a:close/>
                <a:moveTo>
                  <a:pt x="22771" y="105102"/>
                </a:moveTo>
                <a:lnTo>
                  <a:pt x="10403" y="97959"/>
                </a:lnTo>
                <a:cubicBezTo>
                  <a:pt x="6653" y="95771"/>
                  <a:pt x="4554" y="91574"/>
                  <a:pt x="5135" y="87288"/>
                </a:cubicBezTo>
                <a:cubicBezTo>
                  <a:pt x="5715" y="83001"/>
                  <a:pt x="8796" y="79474"/>
                  <a:pt x="12993" y="78358"/>
                </a:cubicBezTo>
                <a:lnTo>
                  <a:pt x="52015" y="67866"/>
                </a:lnTo>
                <a:cubicBezTo>
                  <a:pt x="57730" y="66348"/>
                  <a:pt x="63624" y="69741"/>
                  <a:pt x="65142" y="75456"/>
                </a:cubicBezTo>
                <a:lnTo>
                  <a:pt x="75590" y="114479"/>
                </a:lnTo>
                <a:cubicBezTo>
                  <a:pt x="76706" y="118676"/>
                  <a:pt x="75188" y="123096"/>
                  <a:pt x="71750" y="125775"/>
                </a:cubicBezTo>
                <a:cubicBezTo>
                  <a:pt x="68312" y="128454"/>
                  <a:pt x="63624" y="128721"/>
                  <a:pt x="59874" y="126534"/>
                </a:cubicBezTo>
                <a:lnTo>
                  <a:pt x="47506" y="119390"/>
                </a:lnTo>
                <a:lnTo>
                  <a:pt x="30852" y="148233"/>
                </a:lnTo>
                <a:cubicBezTo>
                  <a:pt x="21208" y="164887"/>
                  <a:pt x="33263" y="185738"/>
                  <a:pt x="52507" y="185738"/>
                </a:cubicBezTo>
                <a:lnTo>
                  <a:pt x="57239" y="185738"/>
                </a:lnTo>
                <a:cubicBezTo>
                  <a:pt x="65142" y="185738"/>
                  <a:pt x="71527" y="192122"/>
                  <a:pt x="71527" y="200025"/>
                </a:cubicBezTo>
                <a:cubicBezTo>
                  <a:pt x="71527" y="207928"/>
                  <a:pt x="65142" y="214313"/>
                  <a:pt x="57239" y="214313"/>
                </a:cubicBezTo>
                <a:lnTo>
                  <a:pt x="52507" y="214313"/>
                </a:lnTo>
                <a:cubicBezTo>
                  <a:pt x="11296" y="214313"/>
                  <a:pt x="-14466" y="169664"/>
                  <a:pt x="6161" y="133945"/>
                </a:cubicBezTo>
                <a:lnTo>
                  <a:pt x="22771" y="10510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971675" y="2590800"/>
            <a:ext cx="2152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Less Waste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046684" y="30099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1" name="Text 9"/>
          <p:cNvSpPr/>
          <p:nvPr/>
        </p:nvSpPr>
        <p:spPr>
          <a:xfrm>
            <a:off x="2262188" y="2971800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Reusable items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046684" y="32766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2262188" y="3238500"/>
            <a:ext cx="124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Recyclable materials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046684" y="35433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5" name="Text 13"/>
          <p:cNvSpPr/>
          <p:nvPr/>
        </p:nvSpPr>
        <p:spPr>
          <a:xfrm>
            <a:off x="2262188" y="35052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Plantable products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046684" y="38100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7" name="Text 15"/>
          <p:cNvSpPr/>
          <p:nvPr/>
        </p:nvSpPr>
        <p:spPr>
          <a:xfrm>
            <a:off x="2262188" y="3771900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Minimal packaging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2046684" y="40767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9" name="Text 17"/>
          <p:cNvSpPr/>
          <p:nvPr/>
        </p:nvSpPr>
        <p:spPr>
          <a:xfrm>
            <a:off x="2262188" y="4038600"/>
            <a:ext cx="123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Certified sustainable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92675" y="2819400"/>
            <a:ext cx="3333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×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878437" y="1619250"/>
            <a:ext cx="2438400" cy="2800350"/>
          </a:xfrm>
          <a:custGeom>
            <a:avLst/>
            <a:gdLst/>
            <a:ahLst/>
            <a:cxnLst/>
            <a:rect l="l" t="t" r="r" b="b"/>
            <a:pathLst>
              <a:path w="2438400" h="2800350">
                <a:moveTo>
                  <a:pt x="38100" y="0"/>
                </a:moveTo>
                <a:lnTo>
                  <a:pt x="2400300" y="0"/>
                </a:lnTo>
                <a:cubicBezTo>
                  <a:pt x="2421328" y="0"/>
                  <a:pt x="2438400" y="17072"/>
                  <a:pt x="2438400" y="38100"/>
                </a:cubicBezTo>
                <a:lnTo>
                  <a:pt x="2438400" y="2724150"/>
                </a:lnTo>
                <a:cubicBezTo>
                  <a:pt x="2438400" y="2766206"/>
                  <a:pt x="2404256" y="2800350"/>
                  <a:pt x="2362200" y="2800350"/>
                </a:cubicBezTo>
                <a:lnTo>
                  <a:pt x="76200" y="2800350"/>
                </a:lnTo>
                <a:cubicBezTo>
                  <a:pt x="34144" y="2800350"/>
                  <a:pt x="0" y="2766206"/>
                  <a:pt x="0" y="2724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878437" y="1619250"/>
            <a:ext cx="2438400" cy="38100"/>
          </a:xfrm>
          <a:custGeom>
            <a:avLst/>
            <a:gdLst/>
            <a:ahLst/>
            <a:cxnLst/>
            <a:rect l="l" t="t" r="r" b="b"/>
            <a:pathLst>
              <a:path w="2438400" h="38100">
                <a:moveTo>
                  <a:pt x="38100" y="0"/>
                </a:moveTo>
                <a:lnTo>
                  <a:pt x="2400300" y="0"/>
                </a:lnTo>
                <a:cubicBezTo>
                  <a:pt x="2421328" y="0"/>
                  <a:pt x="2438400" y="17072"/>
                  <a:pt x="2438400" y="38100"/>
                </a:cubicBezTo>
                <a:lnTo>
                  <a:pt x="24384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3" name="Shape 21"/>
          <p:cNvSpPr/>
          <p:nvPr/>
        </p:nvSpPr>
        <p:spPr>
          <a:xfrm>
            <a:off x="5791200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Shape 22"/>
          <p:cNvSpPr/>
          <p:nvPr/>
        </p:nvSpPr>
        <p:spPr>
          <a:xfrm>
            <a:off x="5981700" y="2019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142875"/>
                </a:moveTo>
                <a:lnTo>
                  <a:pt x="10939" y="142875"/>
                </a:lnTo>
                <a:cubicBezTo>
                  <a:pt x="-179" y="142875"/>
                  <a:pt x="-7010" y="130775"/>
                  <a:pt x="-1295" y="121221"/>
                </a:cubicBezTo>
                <a:lnTo>
                  <a:pt x="22324" y="81841"/>
                </a:lnTo>
                <a:cubicBezTo>
                  <a:pt x="26209" y="75367"/>
                  <a:pt x="33174" y="71438"/>
                  <a:pt x="40719" y="71438"/>
                </a:cubicBezTo>
                <a:lnTo>
                  <a:pt x="83135" y="71438"/>
                </a:lnTo>
                <a:cubicBezTo>
                  <a:pt x="117113" y="13886"/>
                  <a:pt x="167789" y="10984"/>
                  <a:pt x="201677" y="15939"/>
                </a:cubicBezTo>
                <a:cubicBezTo>
                  <a:pt x="207392" y="16788"/>
                  <a:pt x="211857" y="21253"/>
                  <a:pt x="212661" y="26923"/>
                </a:cubicBezTo>
                <a:cubicBezTo>
                  <a:pt x="217616" y="60811"/>
                  <a:pt x="214714" y="111487"/>
                  <a:pt x="157163" y="145465"/>
                </a:cubicBezTo>
                <a:lnTo>
                  <a:pt x="157163" y="187881"/>
                </a:lnTo>
                <a:cubicBezTo>
                  <a:pt x="157163" y="195426"/>
                  <a:pt x="153233" y="202391"/>
                  <a:pt x="146759" y="206276"/>
                </a:cubicBezTo>
                <a:lnTo>
                  <a:pt x="107379" y="229895"/>
                </a:lnTo>
                <a:cubicBezTo>
                  <a:pt x="97869" y="235610"/>
                  <a:pt x="85725" y="228734"/>
                  <a:pt x="85725" y="217661"/>
                </a:cubicBezTo>
                <a:lnTo>
                  <a:pt x="85725" y="171450"/>
                </a:lnTo>
                <a:cubicBezTo>
                  <a:pt x="85725" y="155689"/>
                  <a:pt x="72911" y="142875"/>
                  <a:pt x="57150" y="142875"/>
                </a:cubicBezTo>
                <a:lnTo>
                  <a:pt x="57105" y="142875"/>
                </a:lnTo>
                <a:close/>
                <a:moveTo>
                  <a:pt x="178594" y="71438"/>
                </a:moveTo>
                <a:cubicBezTo>
                  <a:pt x="178594" y="59609"/>
                  <a:pt x="168991" y="50006"/>
                  <a:pt x="157163" y="50006"/>
                </a:cubicBezTo>
                <a:cubicBezTo>
                  <a:pt x="145334" y="50006"/>
                  <a:pt x="135731" y="59609"/>
                  <a:pt x="135731" y="71438"/>
                </a:cubicBezTo>
                <a:cubicBezTo>
                  <a:pt x="135731" y="83266"/>
                  <a:pt x="145334" y="92869"/>
                  <a:pt x="157163" y="92869"/>
                </a:cubicBezTo>
                <a:cubicBezTo>
                  <a:pt x="168991" y="92869"/>
                  <a:pt x="178594" y="83266"/>
                  <a:pt x="178594" y="714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021312" y="2590800"/>
            <a:ext cx="2152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More Output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096321" y="30099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7" name="Text 25"/>
          <p:cNvSpPr/>
          <p:nvPr/>
        </p:nvSpPr>
        <p:spPr>
          <a:xfrm>
            <a:off x="5311825" y="2971800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Productivity enhancers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96321" y="32766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9" name="Text 27"/>
          <p:cNvSpPr/>
          <p:nvPr/>
        </p:nvSpPr>
        <p:spPr>
          <a:xfrm>
            <a:off x="5311825" y="3238500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Comfort items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096321" y="35433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1" name="Text 29"/>
          <p:cNvSpPr/>
          <p:nvPr/>
        </p:nvSpPr>
        <p:spPr>
          <a:xfrm>
            <a:off x="5311825" y="3505200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Daily-use essentials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096321" y="38100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3" name="Text 31"/>
          <p:cNvSpPr/>
          <p:nvPr/>
        </p:nvSpPr>
        <p:spPr>
          <a:xfrm>
            <a:off x="5311825" y="3771900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Hybrid-work compatible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96321" y="40767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5" name="Text 33"/>
          <p:cNvSpPr/>
          <p:nvPr/>
        </p:nvSpPr>
        <p:spPr>
          <a:xfrm>
            <a:off x="5311825" y="4038600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Long battery/durability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542312" y="2819400"/>
            <a:ext cx="3333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×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928074" y="1619250"/>
            <a:ext cx="2438400" cy="2800350"/>
          </a:xfrm>
          <a:custGeom>
            <a:avLst/>
            <a:gdLst/>
            <a:ahLst/>
            <a:cxnLst/>
            <a:rect l="l" t="t" r="r" b="b"/>
            <a:pathLst>
              <a:path w="2438400" h="2800350">
                <a:moveTo>
                  <a:pt x="38100" y="0"/>
                </a:moveTo>
                <a:lnTo>
                  <a:pt x="2400300" y="0"/>
                </a:lnTo>
                <a:cubicBezTo>
                  <a:pt x="2421328" y="0"/>
                  <a:pt x="2438400" y="17072"/>
                  <a:pt x="2438400" y="38100"/>
                </a:cubicBezTo>
                <a:lnTo>
                  <a:pt x="2438400" y="2724150"/>
                </a:lnTo>
                <a:cubicBezTo>
                  <a:pt x="2438400" y="2766206"/>
                  <a:pt x="2404256" y="2800350"/>
                  <a:pt x="2362200" y="2800350"/>
                </a:cubicBezTo>
                <a:lnTo>
                  <a:pt x="76200" y="2800350"/>
                </a:lnTo>
                <a:cubicBezTo>
                  <a:pt x="34144" y="2800350"/>
                  <a:pt x="0" y="2766206"/>
                  <a:pt x="0" y="2724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7928074" y="1619250"/>
            <a:ext cx="2438400" cy="38100"/>
          </a:xfrm>
          <a:custGeom>
            <a:avLst/>
            <a:gdLst/>
            <a:ahLst/>
            <a:cxnLst/>
            <a:rect l="l" t="t" r="r" b="b"/>
            <a:pathLst>
              <a:path w="2438400" h="38100">
                <a:moveTo>
                  <a:pt x="38100" y="0"/>
                </a:moveTo>
                <a:lnTo>
                  <a:pt x="2400300" y="0"/>
                </a:lnTo>
                <a:cubicBezTo>
                  <a:pt x="2421328" y="0"/>
                  <a:pt x="2438400" y="17072"/>
                  <a:pt x="2438400" y="38100"/>
                </a:cubicBezTo>
                <a:lnTo>
                  <a:pt x="24384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9" name="Shape 37"/>
          <p:cNvSpPr/>
          <p:nvPr/>
        </p:nvSpPr>
        <p:spPr>
          <a:xfrm>
            <a:off x="8840837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0" name="Shape 38"/>
          <p:cNvSpPr/>
          <p:nvPr/>
        </p:nvSpPr>
        <p:spPr>
          <a:xfrm>
            <a:off x="9017050" y="20193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8588" y="14288"/>
                </a:moveTo>
                <a:cubicBezTo>
                  <a:pt x="92512" y="14288"/>
                  <a:pt x="63624" y="30718"/>
                  <a:pt x="42595" y="50274"/>
                </a:cubicBezTo>
                <a:cubicBezTo>
                  <a:pt x="21699" y="69696"/>
                  <a:pt x="7724" y="92869"/>
                  <a:pt x="1072" y="108808"/>
                </a:cubicBezTo>
                <a:cubicBezTo>
                  <a:pt x="-402" y="112335"/>
                  <a:pt x="-402" y="116265"/>
                  <a:pt x="1072" y="119792"/>
                </a:cubicBezTo>
                <a:cubicBezTo>
                  <a:pt x="7724" y="135731"/>
                  <a:pt x="21699" y="158948"/>
                  <a:pt x="42595" y="178326"/>
                </a:cubicBezTo>
                <a:cubicBezTo>
                  <a:pt x="63624" y="197837"/>
                  <a:pt x="92512" y="214313"/>
                  <a:pt x="128588" y="214313"/>
                </a:cubicBezTo>
                <a:cubicBezTo>
                  <a:pt x="164663" y="214313"/>
                  <a:pt x="193551" y="197882"/>
                  <a:pt x="214580" y="178326"/>
                </a:cubicBezTo>
                <a:cubicBezTo>
                  <a:pt x="235476" y="158904"/>
                  <a:pt x="249451" y="135731"/>
                  <a:pt x="256103" y="119792"/>
                </a:cubicBezTo>
                <a:cubicBezTo>
                  <a:pt x="257577" y="116265"/>
                  <a:pt x="257577" y="112335"/>
                  <a:pt x="256103" y="108808"/>
                </a:cubicBezTo>
                <a:cubicBezTo>
                  <a:pt x="249451" y="92869"/>
                  <a:pt x="235476" y="69652"/>
                  <a:pt x="214580" y="50274"/>
                </a:cubicBezTo>
                <a:cubicBezTo>
                  <a:pt x="193551" y="30763"/>
                  <a:pt x="164663" y="14287"/>
                  <a:pt x="128588" y="14287"/>
                </a:cubicBezTo>
                <a:close/>
                <a:moveTo>
                  <a:pt x="64294" y="114300"/>
                </a:moveTo>
                <a:cubicBezTo>
                  <a:pt x="64294" y="78815"/>
                  <a:pt x="93103" y="50006"/>
                  <a:pt x="128588" y="50006"/>
                </a:cubicBezTo>
                <a:cubicBezTo>
                  <a:pt x="164072" y="50006"/>
                  <a:pt x="192881" y="78815"/>
                  <a:pt x="192881" y="114300"/>
                </a:cubicBezTo>
                <a:cubicBezTo>
                  <a:pt x="192881" y="149785"/>
                  <a:pt x="164072" y="178594"/>
                  <a:pt x="128588" y="178594"/>
                </a:cubicBezTo>
                <a:cubicBezTo>
                  <a:pt x="93103" y="178594"/>
                  <a:pt x="64294" y="149785"/>
                  <a:pt x="64294" y="114300"/>
                </a:cubicBezTo>
                <a:close/>
                <a:moveTo>
                  <a:pt x="128588" y="85725"/>
                </a:moveTo>
                <a:cubicBezTo>
                  <a:pt x="128588" y="101486"/>
                  <a:pt x="115773" y="114300"/>
                  <a:pt x="100013" y="114300"/>
                </a:cubicBezTo>
                <a:cubicBezTo>
                  <a:pt x="94878" y="114300"/>
                  <a:pt x="90056" y="112961"/>
                  <a:pt x="85859" y="110550"/>
                </a:cubicBezTo>
                <a:cubicBezTo>
                  <a:pt x="85412" y="115416"/>
                  <a:pt x="85814" y="120417"/>
                  <a:pt x="87154" y="125373"/>
                </a:cubicBezTo>
                <a:cubicBezTo>
                  <a:pt x="93271" y="148233"/>
                  <a:pt x="116800" y="161806"/>
                  <a:pt x="139660" y="155689"/>
                </a:cubicBezTo>
                <a:cubicBezTo>
                  <a:pt x="162520" y="149572"/>
                  <a:pt x="176093" y="126043"/>
                  <a:pt x="169977" y="103183"/>
                </a:cubicBezTo>
                <a:cubicBezTo>
                  <a:pt x="164529" y="82778"/>
                  <a:pt x="145197" y="69786"/>
                  <a:pt x="124837" y="71571"/>
                </a:cubicBezTo>
                <a:cubicBezTo>
                  <a:pt x="127203" y="75724"/>
                  <a:pt x="128588" y="80546"/>
                  <a:pt x="128588" y="857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8070949" y="2590800"/>
            <a:ext cx="2152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More Brand Recall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145959" y="30099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3" name="Text 41"/>
          <p:cNvSpPr/>
          <p:nvPr/>
        </p:nvSpPr>
        <p:spPr>
          <a:xfrm>
            <a:off x="8361462" y="2971800"/>
            <a:ext cx="971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Subtle branding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145959" y="32766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5" name="Text 43"/>
          <p:cNvSpPr/>
          <p:nvPr/>
        </p:nvSpPr>
        <p:spPr>
          <a:xfrm>
            <a:off x="8361462" y="3238500"/>
            <a:ext cx="109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Premium finishing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145959" y="35433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7" name="Text 45"/>
          <p:cNvSpPr/>
          <p:nvPr/>
        </p:nvSpPr>
        <p:spPr>
          <a:xfrm>
            <a:off x="8361462" y="3505200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Long-life items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145959" y="38100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9" name="Text 47"/>
          <p:cNvSpPr/>
          <p:nvPr/>
        </p:nvSpPr>
        <p:spPr>
          <a:xfrm>
            <a:off x="8361462" y="3771900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QR codes to culture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145959" y="40767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1" name="Text 49"/>
          <p:cNvSpPr/>
          <p:nvPr/>
        </p:nvSpPr>
        <p:spPr>
          <a:xfrm>
            <a:off x="8361462" y="4038600"/>
            <a:ext cx="990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Visible daily use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4168973" y="4648200"/>
            <a:ext cx="3857625" cy="762000"/>
          </a:xfrm>
          <a:custGeom>
            <a:avLst/>
            <a:gdLst/>
            <a:ahLst/>
            <a:cxnLst/>
            <a:rect l="l" t="t" r="r" b="b"/>
            <a:pathLst>
              <a:path w="3857625" h="762000">
                <a:moveTo>
                  <a:pt x="76200" y="0"/>
                </a:moveTo>
                <a:lnTo>
                  <a:pt x="3781425" y="0"/>
                </a:lnTo>
                <a:cubicBezTo>
                  <a:pt x="3823481" y="0"/>
                  <a:pt x="3857625" y="34144"/>
                  <a:pt x="3857625" y="76200"/>
                </a:cubicBezTo>
                <a:lnTo>
                  <a:pt x="3857625" y="685800"/>
                </a:lnTo>
                <a:cubicBezTo>
                  <a:pt x="3857625" y="727856"/>
                  <a:pt x="3823481" y="762000"/>
                  <a:pt x="3781425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3" name="Text 51"/>
          <p:cNvSpPr/>
          <p:nvPr/>
        </p:nvSpPr>
        <p:spPr>
          <a:xfrm>
            <a:off x="4430911" y="4800600"/>
            <a:ext cx="3333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Effective Corporate Gifting Happens Here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4440436" y="5067300"/>
            <a:ext cx="3314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Intersection of all three pillars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8928" y="378928"/>
            <a:ext cx="11500457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spc="52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DECISION TOOL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8928" y="644177"/>
            <a:ext cx="11604662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85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How to Choose the Right Gift: 5-Minute Decision Matrix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8928" y="1174676"/>
            <a:ext cx="5608131" cy="4585026"/>
          </a:xfrm>
          <a:custGeom>
            <a:avLst/>
            <a:gdLst/>
            <a:ahLst/>
            <a:cxnLst/>
            <a:rect l="l" t="t" r="r" b="b"/>
            <a:pathLst>
              <a:path w="5608131" h="4585026">
                <a:moveTo>
                  <a:pt x="75790" y="0"/>
                </a:moveTo>
                <a:lnTo>
                  <a:pt x="5532340" y="0"/>
                </a:lnTo>
                <a:cubicBezTo>
                  <a:pt x="5574198" y="0"/>
                  <a:pt x="5608131" y="33933"/>
                  <a:pt x="5608131" y="75790"/>
                </a:cubicBezTo>
                <a:lnTo>
                  <a:pt x="5608131" y="4509235"/>
                </a:lnTo>
                <a:cubicBezTo>
                  <a:pt x="5608131" y="4551093"/>
                  <a:pt x="5574198" y="4585026"/>
                  <a:pt x="5532340" y="4585026"/>
                </a:cubicBezTo>
                <a:lnTo>
                  <a:pt x="75790" y="4585026"/>
                </a:lnTo>
                <a:cubicBezTo>
                  <a:pt x="33933" y="4585026"/>
                  <a:pt x="0" y="4551093"/>
                  <a:pt x="0" y="4509235"/>
                </a:cubicBezTo>
                <a:lnTo>
                  <a:pt x="0" y="75790"/>
                </a:lnTo>
                <a:cubicBezTo>
                  <a:pt x="0" y="33961"/>
                  <a:pt x="33961" y="0"/>
                  <a:pt x="757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420" dist="9473" dir="5400000">
              <a:srgbClr val="000000">
                <a:alpha val="10196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68392" y="1364140"/>
            <a:ext cx="5323935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2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Matrix Dimensions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68392" y="1780960"/>
            <a:ext cx="5229203" cy="644177"/>
          </a:xfrm>
          <a:custGeom>
            <a:avLst/>
            <a:gdLst/>
            <a:ahLst/>
            <a:cxnLst/>
            <a:rect l="l" t="t" r="r" b="b"/>
            <a:pathLst>
              <a:path w="5229203" h="644177">
                <a:moveTo>
                  <a:pt x="75787" y="0"/>
                </a:moveTo>
                <a:lnTo>
                  <a:pt x="5153415" y="0"/>
                </a:lnTo>
                <a:cubicBezTo>
                  <a:pt x="5195272" y="0"/>
                  <a:pt x="5229203" y="33931"/>
                  <a:pt x="5229203" y="75787"/>
                </a:cubicBezTo>
                <a:lnTo>
                  <a:pt x="5229203" y="568390"/>
                </a:lnTo>
                <a:cubicBezTo>
                  <a:pt x="5229203" y="610246"/>
                  <a:pt x="5195272" y="644177"/>
                  <a:pt x="5153415" y="644177"/>
                </a:cubicBezTo>
                <a:lnTo>
                  <a:pt x="75787" y="644177"/>
                </a:lnTo>
                <a:cubicBezTo>
                  <a:pt x="33959" y="644177"/>
                  <a:pt x="0" y="610218"/>
                  <a:pt x="0" y="568390"/>
                </a:cubicBezTo>
                <a:lnTo>
                  <a:pt x="0" y="75787"/>
                </a:lnTo>
                <a:cubicBezTo>
                  <a:pt x="0" y="33959"/>
                  <a:pt x="33959" y="0"/>
                  <a:pt x="75787" y="0"/>
                </a:cubicBezTo>
                <a:close/>
              </a:path>
            </a:pathLst>
          </a:custGeom>
          <a:solidFill>
            <a:srgbClr val="4E6E58">
              <a:alpha val="5098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82070" y="1913585"/>
            <a:ext cx="378928" cy="378928"/>
          </a:xfrm>
          <a:custGeom>
            <a:avLst/>
            <a:gdLst/>
            <a:ahLst/>
            <a:cxnLst/>
            <a:rect l="l" t="t" r="r" b="b"/>
            <a:pathLst>
              <a:path w="378928" h="378928">
                <a:moveTo>
                  <a:pt x="189464" y="0"/>
                </a:moveTo>
                <a:lnTo>
                  <a:pt x="189464" y="0"/>
                </a:lnTo>
                <a:cubicBezTo>
                  <a:pt x="294032" y="0"/>
                  <a:pt x="378928" y="84896"/>
                  <a:pt x="378928" y="189464"/>
                </a:cubicBezTo>
                <a:lnTo>
                  <a:pt x="378928" y="189464"/>
                </a:lnTo>
                <a:cubicBezTo>
                  <a:pt x="378928" y="294032"/>
                  <a:pt x="294032" y="378928"/>
                  <a:pt x="189464" y="378928"/>
                </a:cubicBezTo>
                <a:lnTo>
                  <a:pt x="189464" y="378928"/>
                </a:lnTo>
                <a:cubicBezTo>
                  <a:pt x="84896" y="378928"/>
                  <a:pt x="0" y="294032"/>
                  <a:pt x="0" y="189464"/>
                </a:cubicBezTo>
                <a:lnTo>
                  <a:pt x="0" y="189464"/>
                </a:lnTo>
                <a:cubicBezTo>
                  <a:pt x="0" y="84896"/>
                  <a:pt x="84896" y="0"/>
                  <a:pt x="189464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Text 6"/>
          <p:cNvSpPr/>
          <p:nvPr/>
        </p:nvSpPr>
        <p:spPr>
          <a:xfrm>
            <a:off x="644177" y="1913585"/>
            <a:ext cx="45471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74676" y="1894639"/>
            <a:ext cx="1402033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Utility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74676" y="2121995"/>
            <a:ext cx="1392559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Will it be used weekly?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8392" y="2538816"/>
            <a:ext cx="5229203" cy="644177"/>
          </a:xfrm>
          <a:custGeom>
            <a:avLst/>
            <a:gdLst/>
            <a:ahLst/>
            <a:cxnLst/>
            <a:rect l="l" t="t" r="r" b="b"/>
            <a:pathLst>
              <a:path w="5229203" h="644177">
                <a:moveTo>
                  <a:pt x="75787" y="0"/>
                </a:moveTo>
                <a:lnTo>
                  <a:pt x="5153415" y="0"/>
                </a:lnTo>
                <a:cubicBezTo>
                  <a:pt x="5195272" y="0"/>
                  <a:pt x="5229203" y="33931"/>
                  <a:pt x="5229203" y="75787"/>
                </a:cubicBezTo>
                <a:lnTo>
                  <a:pt x="5229203" y="568390"/>
                </a:lnTo>
                <a:cubicBezTo>
                  <a:pt x="5229203" y="610246"/>
                  <a:pt x="5195272" y="644177"/>
                  <a:pt x="5153415" y="644177"/>
                </a:cubicBezTo>
                <a:lnTo>
                  <a:pt x="75787" y="644177"/>
                </a:lnTo>
                <a:cubicBezTo>
                  <a:pt x="33959" y="644177"/>
                  <a:pt x="0" y="610218"/>
                  <a:pt x="0" y="568390"/>
                </a:cubicBezTo>
                <a:lnTo>
                  <a:pt x="0" y="75787"/>
                </a:lnTo>
                <a:cubicBezTo>
                  <a:pt x="0" y="33959"/>
                  <a:pt x="33959" y="0"/>
                  <a:pt x="75787" y="0"/>
                </a:cubicBezTo>
                <a:close/>
              </a:path>
            </a:pathLst>
          </a:custGeom>
          <a:solidFill>
            <a:srgbClr val="5D737E">
              <a:alpha val="5098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2070" y="2671441"/>
            <a:ext cx="378928" cy="378928"/>
          </a:xfrm>
          <a:custGeom>
            <a:avLst/>
            <a:gdLst/>
            <a:ahLst/>
            <a:cxnLst/>
            <a:rect l="l" t="t" r="r" b="b"/>
            <a:pathLst>
              <a:path w="378928" h="378928">
                <a:moveTo>
                  <a:pt x="189464" y="0"/>
                </a:moveTo>
                <a:lnTo>
                  <a:pt x="189464" y="0"/>
                </a:lnTo>
                <a:cubicBezTo>
                  <a:pt x="294032" y="0"/>
                  <a:pt x="378928" y="84896"/>
                  <a:pt x="378928" y="189464"/>
                </a:cubicBezTo>
                <a:lnTo>
                  <a:pt x="378928" y="189464"/>
                </a:lnTo>
                <a:cubicBezTo>
                  <a:pt x="378928" y="294032"/>
                  <a:pt x="294032" y="378928"/>
                  <a:pt x="189464" y="378928"/>
                </a:cubicBezTo>
                <a:lnTo>
                  <a:pt x="189464" y="378928"/>
                </a:lnTo>
                <a:cubicBezTo>
                  <a:pt x="84896" y="378928"/>
                  <a:pt x="0" y="294032"/>
                  <a:pt x="0" y="189464"/>
                </a:cubicBezTo>
                <a:lnTo>
                  <a:pt x="0" y="189464"/>
                </a:lnTo>
                <a:cubicBezTo>
                  <a:pt x="0" y="84896"/>
                  <a:pt x="84896" y="0"/>
                  <a:pt x="189464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3" name="Text 11"/>
          <p:cNvSpPr/>
          <p:nvPr/>
        </p:nvSpPr>
        <p:spPr>
          <a:xfrm>
            <a:off x="644177" y="2671441"/>
            <a:ext cx="45471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74676" y="2652494"/>
            <a:ext cx="1430452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Sustainability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74676" y="2879851"/>
            <a:ext cx="1420979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Eco-credentials visible?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68392" y="3296671"/>
            <a:ext cx="5229203" cy="644177"/>
          </a:xfrm>
          <a:custGeom>
            <a:avLst/>
            <a:gdLst/>
            <a:ahLst/>
            <a:cxnLst/>
            <a:rect l="l" t="t" r="r" b="b"/>
            <a:pathLst>
              <a:path w="5229203" h="644177">
                <a:moveTo>
                  <a:pt x="75787" y="0"/>
                </a:moveTo>
                <a:lnTo>
                  <a:pt x="5153415" y="0"/>
                </a:lnTo>
                <a:cubicBezTo>
                  <a:pt x="5195272" y="0"/>
                  <a:pt x="5229203" y="33931"/>
                  <a:pt x="5229203" y="75787"/>
                </a:cubicBezTo>
                <a:lnTo>
                  <a:pt x="5229203" y="568390"/>
                </a:lnTo>
                <a:cubicBezTo>
                  <a:pt x="5229203" y="610246"/>
                  <a:pt x="5195272" y="644177"/>
                  <a:pt x="5153415" y="644177"/>
                </a:cubicBezTo>
                <a:lnTo>
                  <a:pt x="75787" y="644177"/>
                </a:lnTo>
                <a:cubicBezTo>
                  <a:pt x="33959" y="644177"/>
                  <a:pt x="0" y="610218"/>
                  <a:pt x="0" y="568390"/>
                </a:cubicBezTo>
                <a:lnTo>
                  <a:pt x="0" y="75787"/>
                </a:lnTo>
                <a:cubicBezTo>
                  <a:pt x="0" y="33959"/>
                  <a:pt x="33959" y="0"/>
                  <a:pt x="75787" y="0"/>
                </a:cubicBezTo>
                <a:close/>
              </a:path>
            </a:pathLst>
          </a:custGeom>
          <a:solidFill>
            <a:srgbClr val="2C3E50">
              <a:alpha val="5098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2070" y="3429296"/>
            <a:ext cx="378928" cy="378928"/>
          </a:xfrm>
          <a:custGeom>
            <a:avLst/>
            <a:gdLst/>
            <a:ahLst/>
            <a:cxnLst/>
            <a:rect l="l" t="t" r="r" b="b"/>
            <a:pathLst>
              <a:path w="378928" h="378928">
                <a:moveTo>
                  <a:pt x="189464" y="0"/>
                </a:moveTo>
                <a:lnTo>
                  <a:pt x="189464" y="0"/>
                </a:lnTo>
                <a:cubicBezTo>
                  <a:pt x="294032" y="0"/>
                  <a:pt x="378928" y="84896"/>
                  <a:pt x="378928" y="189464"/>
                </a:cubicBezTo>
                <a:lnTo>
                  <a:pt x="378928" y="189464"/>
                </a:lnTo>
                <a:cubicBezTo>
                  <a:pt x="378928" y="294032"/>
                  <a:pt x="294032" y="378928"/>
                  <a:pt x="189464" y="378928"/>
                </a:cubicBezTo>
                <a:lnTo>
                  <a:pt x="189464" y="378928"/>
                </a:lnTo>
                <a:cubicBezTo>
                  <a:pt x="84896" y="378928"/>
                  <a:pt x="0" y="294032"/>
                  <a:pt x="0" y="189464"/>
                </a:cubicBezTo>
                <a:lnTo>
                  <a:pt x="0" y="189464"/>
                </a:lnTo>
                <a:cubicBezTo>
                  <a:pt x="0" y="84896"/>
                  <a:pt x="84896" y="0"/>
                  <a:pt x="189464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18" name="Text 16"/>
          <p:cNvSpPr/>
          <p:nvPr/>
        </p:nvSpPr>
        <p:spPr>
          <a:xfrm>
            <a:off x="644177" y="3429296"/>
            <a:ext cx="45471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74676" y="3410350"/>
            <a:ext cx="1449399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Brandability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174676" y="3637706"/>
            <a:ext cx="1439925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Can it carry subtle logo?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68392" y="4054527"/>
            <a:ext cx="5229203" cy="644177"/>
          </a:xfrm>
          <a:custGeom>
            <a:avLst/>
            <a:gdLst/>
            <a:ahLst/>
            <a:cxnLst/>
            <a:rect l="l" t="t" r="r" b="b"/>
            <a:pathLst>
              <a:path w="5229203" h="644177">
                <a:moveTo>
                  <a:pt x="75787" y="0"/>
                </a:moveTo>
                <a:lnTo>
                  <a:pt x="5153415" y="0"/>
                </a:lnTo>
                <a:cubicBezTo>
                  <a:pt x="5195272" y="0"/>
                  <a:pt x="5229203" y="33931"/>
                  <a:pt x="5229203" y="75787"/>
                </a:cubicBezTo>
                <a:lnTo>
                  <a:pt x="5229203" y="568390"/>
                </a:lnTo>
                <a:cubicBezTo>
                  <a:pt x="5229203" y="610246"/>
                  <a:pt x="5195272" y="644177"/>
                  <a:pt x="5153415" y="644177"/>
                </a:cubicBezTo>
                <a:lnTo>
                  <a:pt x="75787" y="644177"/>
                </a:lnTo>
                <a:cubicBezTo>
                  <a:pt x="33959" y="644177"/>
                  <a:pt x="0" y="610218"/>
                  <a:pt x="0" y="568390"/>
                </a:cubicBezTo>
                <a:lnTo>
                  <a:pt x="0" y="75787"/>
                </a:lnTo>
                <a:cubicBezTo>
                  <a:pt x="0" y="33959"/>
                  <a:pt x="33959" y="0"/>
                  <a:pt x="75787" y="0"/>
                </a:cubicBezTo>
                <a:close/>
              </a:path>
            </a:pathLst>
          </a:custGeom>
          <a:solidFill>
            <a:srgbClr val="4E6E58">
              <a:alpha val="5098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682070" y="4187152"/>
            <a:ext cx="378928" cy="378928"/>
          </a:xfrm>
          <a:custGeom>
            <a:avLst/>
            <a:gdLst/>
            <a:ahLst/>
            <a:cxnLst/>
            <a:rect l="l" t="t" r="r" b="b"/>
            <a:pathLst>
              <a:path w="378928" h="378928">
                <a:moveTo>
                  <a:pt x="189464" y="0"/>
                </a:moveTo>
                <a:lnTo>
                  <a:pt x="189464" y="0"/>
                </a:lnTo>
                <a:cubicBezTo>
                  <a:pt x="294032" y="0"/>
                  <a:pt x="378928" y="84896"/>
                  <a:pt x="378928" y="189464"/>
                </a:cubicBezTo>
                <a:lnTo>
                  <a:pt x="378928" y="189464"/>
                </a:lnTo>
                <a:cubicBezTo>
                  <a:pt x="378928" y="294032"/>
                  <a:pt x="294032" y="378928"/>
                  <a:pt x="189464" y="378928"/>
                </a:cubicBezTo>
                <a:lnTo>
                  <a:pt x="189464" y="378928"/>
                </a:lnTo>
                <a:cubicBezTo>
                  <a:pt x="84896" y="378928"/>
                  <a:pt x="0" y="294032"/>
                  <a:pt x="0" y="189464"/>
                </a:cubicBezTo>
                <a:lnTo>
                  <a:pt x="0" y="189464"/>
                </a:lnTo>
                <a:cubicBezTo>
                  <a:pt x="0" y="84896"/>
                  <a:pt x="84896" y="0"/>
                  <a:pt x="189464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3" name="Text 21"/>
          <p:cNvSpPr/>
          <p:nvPr/>
        </p:nvSpPr>
        <p:spPr>
          <a:xfrm>
            <a:off x="644177" y="4187152"/>
            <a:ext cx="45471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74676" y="4168205"/>
            <a:ext cx="2804065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Budget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74676" y="4395562"/>
            <a:ext cx="2794592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Fits tier (&lt;₹800 / ₹800-2,500 / ₹2,500-7,500)?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68392" y="4812382"/>
            <a:ext cx="5229203" cy="644177"/>
          </a:xfrm>
          <a:custGeom>
            <a:avLst/>
            <a:gdLst/>
            <a:ahLst/>
            <a:cxnLst/>
            <a:rect l="l" t="t" r="r" b="b"/>
            <a:pathLst>
              <a:path w="5229203" h="644177">
                <a:moveTo>
                  <a:pt x="75787" y="0"/>
                </a:moveTo>
                <a:lnTo>
                  <a:pt x="5153415" y="0"/>
                </a:lnTo>
                <a:cubicBezTo>
                  <a:pt x="5195272" y="0"/>
                  <a:pt x="5229203" y="33931"/>
                  <a:pt x="5229203" y="75787"/>
                </a:cubicBezTo>
                <a:lnTo>
                  <a:pt x="5229203" y="568390"/>
                </a:lnTo>
                <a:cubicBezTo>
                  <a:pt x="5229203" y="610246"/>
                  <a:pt x="5195272" y="644177"/>
                  <a:pt x="5153415" y="644177"/>
                </a:cubicBezTo>
                <a:lnTo>
                  <a:pt x="75787" y="644177"/>
                </a:lnTo>
                <a:cubicBezTo>
                  <a:pt x="33959" y="644177"/>
                  <a:pt x="0" y="610218"/>
                  <a:pt x="0" y="568390"/>
                </a:cubicBezTo>
                <a:lnTo>
                  <a:pt x="0" y="75787"/>
                </a:lnTo>
                <a:cubicBezTo>
                  <a:pt x="0" y="33959"/>
                  <a:pt x="33959" y="0"/>
                  <a:pt x="75787" y="0"/>
                </a:cubicBezTo>
                <a:close/>
              </a:path>
            </a:pathLst>
          </a:custGeom>
          <a:solidFill>
            <a:srgbClr val="5D737E">
              <a:alpha val="5098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2070" y="4945007"/>
            <a:ext cx="378928" cy="378928"/>
          </a:xfrm>
          <a:custGeom>
            <a:avLst/>
            <a:gdLst/>
            <a:ahLst/>
            <a:cxnLst/>
            <a:rect l="l" t="t" r="r" b="b"/>
            <a:pathLst>
              <a:path w="378928" h="378928">
                <a:moveTo>
                  <a:pt x="189464" y="0"/>
                </a:moveTo>
                <a:lnTo>
                  <a:pt x="189464" y="0"/>
                </a:lnTo>
                <a:cubicBezTo>
                  <a:pt x="294032" y="0"/>
                  <a:pt x="378928" y="84896"/>
                  <a:pt x="378928" y="189464"/>
                </a:cubicBezTo>
                <a:lnTo>
                  <a:pt x="378928" y="189464"/>
                </a:lnTo>
                <a:cubicBezTo>
                  <a:pt x="378928" y="294032"/>
                  <a:pt x="294032" y="378928"/>
                  <a:pt x="189464" y="378928"/>
                </a:cubicBezTo>
                <a:lnTo>
                  <a:pt x="189464" y="378928"/>
                </a:lnTo>
                <a:cubicBezTo>
                  <a:pt x="84896" y="378928"/>
                  <a:pt x="0" y="294032"/>
                  <a:pt x="0" y="189464"/>
                </a:cubicBezTo>
                <a:lnTo>
                  <a:pt x="0" y="189464"/>
                </a:lnTo>
                <a:cubicBezTo>
                  <a:pt x="0" y="84896"/>
                  <a:pt x="84896" y="0"/>
                  <a:pt x="189464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8" name="Text 26"/>
          <p:cNvSpPr/>
          <p:nvPr/>
        </p:nvSpPr>
        <p:spPr>
          <a:xfrm>
            <a:off x="644177" y="4945007"/>
            <a:ext cx="45471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74676" y="4926061"/>
            <a:ext cx="1923058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Shipping Ease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174676" y="5153417"/>
            <a:ext cx="1913585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Can it reach remote employees?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210122" y="1174676"/>
            <a:ext cx="5608131" cy="2955636"/>
          </a:xfrm>
          <a:custGeom>
            <a:avLst/>
            <a:gdLst/>
            <a:ahLst/>
            <a:cxnLst/>
            <a:rect l="l" t="t" r="r" b="b"/>
            <a:pathLst>
              <a:path w="5608131" h="2955636">
                <a:moveTo>
                  <a:pt x="75783" y="0"/>
                </a:moveTo>
                <a:lnTo>
                  <a:pt x="5532348" y="0"/>
                </a:lnTo>
                <a:cubicBezTo>
                  <a:pt x="5574202" y="0"/>
                  <a:pt x="5608131" y="33929"/>
                  <a:pt x="5608131" y="75783"/>
                </a:cubicBezTo>
                <a:lnTo>
                  <a:pt x="5608131" y="2879854"/>
                </a:lnTo>
                <a:cubicBezTo>
                  <a:pt x="5608131" y="2921707"/>
                  <a:pt x="5574202" y="2955636"/>
                  <a:pt x="5532348" y="2955636"/>
                </a:cubicBezTo>
                <a:lnTo>
                  <a:pt x="75783" y="2955636"/>
                </a:lnTo>
                <a:cubicBezTo>
                  <a:pt x="33929" y="2955636"/>
                  <a:pt x="0" y="2921707"/>
                  <a:pt x="0" y="2879854"/>
                </a:cubicBezTo>
                <a:lnTo>
                  <a:pt x="0" y="75783"/>
                </a:lnTo>
                <a:cubicBezTo>
                  <a:pt x="0" y="33957"/>
                  <a:pt x="33957" y="0"/>
                  <a:pt x="7578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420" dist="9473" dir="5400000">
              <a:srgbClr val="000000">
                <a:alpha val="10196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399586" y="1364140"/>
            <a:ext cx="5323935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2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Scoring Guide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418533" y="1780960"/>
            <a:ext cx="5210256" cy="644177"/>
          </a:xfrm>
          <a:custGeom>
            <a:avLst/>
            <a:gdLst/>
            <a:ahLst/>
            <a:cxnLst/>
            <a:rect l="l" t="t" r="r" b="b"/>
            <a:pathLst>
              <a:path w="5210256" h="644177">
                <a:moveTo>
                  <a:pt x="37893" y="0"/>
                </a:moveTo>
                <a:lnTo>
                  <a:pt x="5134469" y="0"/>
                </a:lnTo>
                <a:cubicBezTo>
                  <a:pt x="5176325" y="0"/>
                  <a:pt x="5210256" y="33931"/>
                  <a:pt x="5210256" y="75787"/>
                </a:cubicBezTo>
                <a:lnTo>
                  <a:pt x="5210256" y="568390"/>
                </a:lnTo>
                <a:cubicBezTo>
                  <a:pt x="5210256" y="610246"/>
                  <a:pt x="5176325" y="644177"/>
                  <a:pt x="5134469" y="644177"/>
                </a:cubicBezTo>
                <a:lnTo>
                  <a:pt x="37893" y="644177"/>
                </a:lnTo>
                <a:cubicBezTo>
                  <a:pt x="16965" y="644177"/>
                  <a:pt x="0" y="627212"/>
                  <a:pt x="0" y="60628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18533" y="1780960"/>
            <a:ext cx="37893" cy="644177"/>
          </a:xfrm>
          <a:custGeom>
            <a:avLst/>
            <a:gdLst/>
            <a:ahLst/>
            <a:cxnLst/>
            <a:rect l="l" t="t" r="r" b="b"/>
            <a:pathLst>
              <a:path w="37893" h="644177">
                <a:moveTo>
                  <a:pt x="37893" y="0"/>
                </a:moveTo>
                <a:lnTo>
                  <a:pt x="37893" y="0"/>
                </a:lnTo>
                <a:lnTo>
                  <a:pt x="37893" y="644177"/>
                </a:lnTo>
                <a:lnTo>
                  <a:pt x="37893" y="644177"/>
                </a:lnTo>
                <a:cubicBezTo>
                  <a:pt x="16965" y="644177"/>
                  <a:pt x="0" y="627212"/>
                  <a:pt x="0" y="60628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6551157" y="1894639"/>
            <a:ext cx="1098890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Score 20+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51157" y="2121995"/>
            <a:ext cx="1089417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Automatic winner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11240980" y="1989371"/>
            <a:ext cx="255776" cy="227357"/>
          </a:xfrm>
          <a:custGeom>
            <a:avLst/>
            <a:gdLst/>
            <a:ahLst/>
            <a:cxnLst/>
            <a:rect l="l" t="t" r="r" b="b"/>
            <a:pathLst>
              <a:path w="255776" h="227357">
                <a:moveTo>
                  <a:pt x="137435" y="-8393"/>
                </a:moveTo>
                <a:cubicBezTo>
                  <a:pt x="135615" y="-11945"/>
                  <a:pt x="131929" y="-14210"/>
                  <a:pt x="127933" y="-14210"/>
                </a:cubicBezTo>
                <a:cubicBezTo>
                  <a:pt x="123936" y="-14210"/>
                  <a:pt x="120250" y="-11945"/>
                  <a:pt x="118430" y="-8393"/>
                </a:cubicBezTo>
                <a:lnTo>
                  <a:pt x="85747" y="55640"/>
                </a:lnTo>
                <a:lnTo>
                  <a:pt x="14743" y="66919"/>
                </a:lnTo>
                <a:cubicBezTo>
                  <a:pt x="10791" y="67541"/>
                  <a:pt x="7505" y="70338"/>
                  <a:pt x="6261" y="74157"/>
                </a:cubicBezTo>
                <a:cubicBezTo>
                  <a:pt x="5018" y="77976"/>
                  <a:pt x="6039" y="82150"/>
                  <a:pt x="8837" y="84992"/>
                </a:cubicBezTo>
                <a:lnTo>
                  <a:pt x="59637" y="135837"/>
                </a:lnTo>
                <a:lnTo>
                  <a:pt x="48447" y="206841"/>
                </a:lnTo>
                <a:cubicBezTo>
                  <a:pt x="47825" y="210793"/>
                  <a:pt x="49468" y="214790"/>
                  <a:pt x="52709" y="217143"/>
                </a:cubicBezTo>
                <a:cubicBezTo>
                  <a:pt x="55951" y="219497"/>
                  <a:pt x="60214" y="219852"/>
                  <a:pt x="63811" y="218031"/>
                </a:cubicBezTo>
                <a:lnTo>
                  <a:pt x="127933" y="185438"/>
                </a:lnTo>
                <a:lnTo>
                  <a:pt x="192010" y="218031"/>
                </a:lnTo>
                <a:cubicBezTo>
                  <a:pt x="195562" y="219852"/>
                  <a:pt x="199870" y="219497"/>
                  <a:pt x="203111" y="217143"/>
                </a:cubicBezTo>
                <a:cubicBezTo>
                  <a:pt x="206353" y="214790"/>
                  <a:pt x="207996" y="210838"/>
                  <a:pt x="207374" y="206841"/>
                </a:cubicBezTo>
                <a:lnTo>
                  <a:pt x="196140" y="135837"/>
                </a:lnTo>
                <a:lnTo>
                  <a:pt x="246940" y="84992"/>
                </a:lnTo>
                <a:cubicBezTo>
                  <a:pt x="249781" y="82150"/>
                  <a:pt x="250758" y="77976"/>
                  <a:pt x="249515" y="74157"/>
                </a:cubicBezTo>
                <a:cubicBezTo>
                  <a:pt x="248272" y="70338"/>
                  <a:pt x="245030" y="67541"/>
                  <a:pt x="241034" y="66919"/>
                </a:cubicBezTo>
                <a:lnTo>
                  <a:pt x="170073" y="55640"/>
                </a:lnTo>
                <a:lnTo>
                  <a:pt x="137435" y="-8393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8" name="Shape 36"/>
          <p:cNvSpPr/>
          <p:nvPr/>
        </p:nvSpPr>
        <p:spPr>
          <a:xfrm>
            <a:off x="6418533" y="2538816"/>
            <a:ext cx="5210256" cy="644177"/>
          </a:xfrm>
          <a:custGeom>
            <a:avLst/>
            <a:gdLst/>
            <a:ahLst/>
            <a:cxnLst/>
            <a:rect l="l" t="t" r="r" b="b"/>
            <a:pathLst>
              <a:path w="5210256" h="644177">
                <a:moveTo>
                  <a:pt x="37893" y="0"/>
                </a:moveTo>
                <a:lnTo>
                  <a:pt x="5134469" y="0"/>
                </a:lnTo>
                <a:cubicBezTo>
                  <a:pt x="5176325" y="0"/>
                  <a:pt x="5210256" y="33931"/>
                  <a:pt x="5210256" y="75787"/>
                </a:cubicBezTo>
                <a:lnTo>
                  <a:pt x="5210256" y="568390"/>
                </a:lnTo>
                <a:cubicBezTo>
                  <a:pt x="5210256" y="610246"/>
                  <a:pt x="5176325" y="644177"/>
                  <a:pt x="5134469" y="644177"/>
                </a:cubicBezTo>
                <a:lnTo>
                  <a:pt x="37893" y="644177"/>
                </a:lnTo>
                <a:cubicBezTo>
                  <a:pt x="16965" y="644177"/>
                  <a:pt x="0" y="627212"/>
                  <a:pt x="0" y="60628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418533" y="2538816"/>
            <a:ext cx="37893" cy="644177"/>
          </a:xfrm>
          <a:custGeom>
            <a:avLst/>
            <a:gdLst/>
            <a:ahLst/>
            <a:cxnLst/>
            <a:rect l="l" t="t" r="r" b="b"/>
            <a:pathLst>
              <a:path w="37893" h="644177">
                <a:moveTo>
                  <a:pt x="37893" y="0"/>
                </a:moveTo>
                <a:lnTo>
                  <a:pt x="37893" y="0"/>
                </a:lnTo>
                <a:lnTo>
                  <a:pt x="37893" y="644177"/>
                </a:lnTo>
                <a:lnTo>
                  <a:pt x="37893" y="644177"/>
                </a:lnTo>
                <a:cubicBezTo>
                  <a:pt x="16965" y="644177"/>
                  <a:pt x="0" y="627212"/>
                  <a:pt x="0" y="60628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0" name="Text 38"/>
          <p:cNvSpPr/>
          <p:nvPr/>
        </p:nvSpPr>
        <p:spPr>
          <a:xfrm>
            <a:off x="6551157" y="2652494"/>
            <a:ext cx="1326247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Score 15-19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51157" y="2879851"/>
            <a:ext cx="1316774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Viable with trade-offs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11269400" y="2747226"/>
            <a:ext cx="198937" cy="227357"/>
          </a:xfrm>
          <a:custGeom>
            <a:avLst/>
            <a:gdLst/>
            <a:ahLst/>
            <a:cxnLst/>
            <a:rect l="l" t="t" r="r" b="b"/>
            <a:pathLst>
              <a:path w="198937" h="227357">
                <a:moveTo>
                  <a:pt x="193076" y="31128"/>
                </a:moveTo>
                <a:cubicBezTo>
                  <a:pt x="199426" y="35747"/>
                  <a:pt x="200847" y="44628"/>
                  <a:pt x="196228" y="50978"/>
                </a:cubicBezTo>
                <a:lnTo>
                  <a:pt x="82550" y="207285"/>
                </a:lnTo>
                <a:cubicBezTo>
                  <a:pt x="80108" y="210660"/>
                  <a:pt x="76333" y="212747"/>
                  <a:pt x="72159" y="213102"/>
                </a:cubicBezTo>
                <a:cubicBezTo>
                  <a:pt x="67985" y="213458"/>
                  <a:pt x="63944" y="211903"/>
                  <a:pt x="61013" y="208973"/>
                </a:cubicBezTo>
                <a:lnTo>
                  <a:pt x="4174" y="152134"/>
                </a:lnTo>
                <a:cubicBezTo>
                  <a:pt x="-1377" y="146583"/>
                  <a:pt x="-1377" y="137569"/>
                  <a:pt x="4174" y="132018"/>
                </a:cubicBezTo>
                <a:cubicBezTo>
                  <a:pt x="9725" y="126467"/>
                  <a:pt x="18739" y="126467"/>
                  <a:pt x="24290" y="132018"/>
                </a:cubicBezTo>
                <a:lnTo>
                  <a:pt x="69362" y="177090"/>
                </a:lnTo>
                <a:lnTo>
                  <a:pt x="173271" y="34237"/>
                </a:lnTo>
                <a:cubicBezTo>
                  <a:pt x="177889" y="27887"/>
                  <a:pt x="186770" y="26466"/>
                  <a:pt x="193120" y="31084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3" name="Shape 41"/>
          <p:cNvSpPr/>
          <p:nvPr/>
        </p:nvSpPr>
        <p:spPr>
          <a:xfrm>
            <a:off x="6418533" y="3296671"/>
            <a:ext cx="5210256" cy="644177"/>
          </a:xfrm>
          <a:custGeom>
            <a:avLst/>
            <a:gdLst/>
            <a:ahLst/>
            <a:cxnLst/>
            <a:rect l="l" t="t" r="r" b="b"/>
            <a:pathLst>
              <a:path w="5210256" h="644177">
                <a:moveTo>
                  <a:pt x="37893" y="0"/>
                </a:moveTo>
                <a:lnTo>
                  <a:pt x="5134469" y="0"/>
                </a:lnTo>
                <a:cubicBezTo>
                  <a:pt x="5176325" y="0"/>
                  <a:pt x="5210256" y="33931"/>
                  <a:pt x="5210256" y="75787"/>
                </a:cubicBezTo>
                <a:lnTo>
                  <a:pt x="5210256" y="568390"/>
                </a:lnTo>
                <a:cubicBezTo>
                  <a:pt x="5210256" y="610246"/>
                  <a:pt x="5176325" y="644177"/>
                  <a:pt x="5134469" y="644177"/>
                </a:cubicBezTo>
                <a:lnTo>
                  <a:pt x="37893" y="644177"/>
                </a:lnTo>
                <a:cubicBezTo>
                  <a:pt x="16965" y="644177"/>
                  <a:pt x="0" y="627212"/>
                  <a:pt x="0" y="60628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6418533" y="3296671"/>
            <a:ext cx="37893" cy="644177"/>
          </a:xfrm>
          <a:custGeom>
            <a:avLst/>
            <a:gdLst/>
            <a:ahLst/>
            <a:cxnLst/>
            <a:rect l="l" t="t" r="r" b="b"/>
            <a:pathLst>
              <a:path w="37893" h="644177">
                <a:moveTo>
                  <a:pt x="37893" y="0"/>
                </a:moveTo>
                <a:lnTo>
                  <a:pt x="37893" y="0"/>
                </a:lnTo>
                <a:lnTo>
                  <a:pt x="37893" y="644177"/>
                </a:lnTo>
                <a:lnTo>
                  <a:pt x="37893" y="644177"/>
                </a:lnTo>
                <a:cubicBezTo>
                  <a:pt x="16965" y="644177"/>
                  <a:pt x="0" y="627212"/>
                  <a:pt x="0" y="606284"/>
                </a:cubicBezTo>
                <a:lnTo>
                  <a:pt x="0" y="37893"/>
                </a:lnTo>
                <a:cubicBezTo>
                  <a:pt x="0" y="16979"/>
                  <a:pt x="16979" y="0"/>
                  <a:pt x="37893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5" name="Text 43"/>
          <p:cNvSpPr/>
          <p:nvPr/>
        </p:nvSpPr>
        <p:spPr>
          <a:xfrm>
            <a:off x="6551157" y="3410350"/>
            <a:ext cx="719963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Score &lt;15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551157" y="3637706"/>
            <a:ext cx="710490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Eliminate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11283610" y="3505082"/>
            <a:ext cx="170517" cy="227357"/>
          </a:xfrm>
          <a:custGeom>
            <a:avLst/>
            <a:gdLst/>
            <a:ahLst/>
            <a:cxnLst/>
            <a:rect l="l" t="t" r="r" b="b"/>
            <a:pathLst>
              <a:path w="170517" h="227357">
                <a:moveTo>
                  <a:pt x="24467" y="32594"/>
                </a:moveTo>
                <a:cubicBezTo>
                  <a:pt x="18917" y="27043"/>
                  <a:pt x="9902" y="27043"/>
                  <a:pt x="4352" y="32594"/>
                </a:cubicBezTo>
                <a:cubicBezTo>
                  <a:pt x="-1199" y="38144"/>
                  <a:pt x="-1199" y="47159"/>
                  <a:pt x="4352" y="52709"/>
                </a:cubicBezTo>
                <a:lnTo>
                  <a:pt x="65365" y="113678"/>
                </a:lnTo>
                <a:lnTo>
                  <a:pt x="4396" y="174692"/>
                </a:lnTo>
                <a:cubicBezTo>
                  <a:pt x="-1155" y="180242"/>
                  <a:pt x="-1155" y="189257"/>
                  <a:pt x="4396" y="194807"/>
                </a:cubicBezTo>
                <a:cubicBezTo>
                  <a:pt x="9947" y="200358"/>
                  <a:pt x="18961" y="200358"/>
                  <a:pt x="24512" y="194807"/>
                </a:cubicBezTo>
                <a:lnTo>
                  <a:pt x="85481" y="133794"/>
                </a:lnTo>
                <a:lnTo>
                  <a:pt x="146494" y="194763"/>
                </a:lnTo>
                <a:cubicBezTo>
                  <a:pt x="152045" y="200314"/>
                  <a:pt x="161059" y="200314"/>
                  <a:pt x="166610" y="194763"/>
                </a:cubicBezTo>
                <a:cubicBezTo>
                  <a:pt x="172160" y="189212"/>
                  <a:pt x="172160" y="180198"/>
                  <a:pt x="166610" y="174647"/>
                </a:cubicBezTo>
                <a:lnTo>
                  <a:pt x="105597" y="113678"/>
                </a:lnTo>
                <a:lnTo>
                  <a:pt x="166565" y="52665"/>
                </a:lnTo>
                <a:cubicBezTo>
                  <a:pt x="172116" y="47114"/>
                  <a:pt x="172116" y="38100"/>
                  <a:pt x="166565" y="32549"/>
                </a:cubicBezTo>
                <a:cubicBezTo>
                  <a:pt x="161015" y="26999"/>
                  <a:pt x="152000" y="26999"/>
                  <a:pt x="146450" y="32549"/>
                </a:cubicBezTo>
                <a:lnTo>
                  <a:pt x="85481" y="93563"/>
                </a:lnTo>
                <a:lnTo>
                  <a:pt x="24467" y="32594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8" name="Shape 46"/>
          <p:cNvSpPr/>
          <p:nvPr/>
        </p:nvSpPr>
        <p:spPr>
          <a:xfrm>
            <a:off x="6210122" y="4281883"/>
            <a:ext cx="5608131" cy="1477818"/>
          </a:xfrm>
          <a:custGeom>
            <a:avLst/>
            <a:gdLst/>
            <a:ahLst/>
            <a:cxnLst/>
            <a:rect l="l" t="t" r="r" b="b"/>
            <a:pathLst>
              <a:path w="5608131" h="1477818">
                <a:moveTo>
                  <a:pt x="75783" y="0"/>
                </a:moveTo>
                <a:lnTo>
                  <a:pt x="5532348" y="0"/>
                </a:lnTo>
                <a:cubicBezTo>
                  <a:pt x="5574202" y="0"/>
                  <a:pt x="5608131" y="33929"/>
                  <a:pt x="5608131" y="75783"/>
                </a:cubicBezTo>
                <a:lnTo>
                  <a:pt x="5608131" y="1402036"/>
                </a:lnTo>
                <a:cubicBezTo>
                  <a:pt x="5608131" y="1443889"/>
                  <a:pt x="5574202" y="1477818"/>
                  <a:pt x="5532348" y="1477818"/>
                </a:cubicBezTo>
                <a:lnTo>
                  <a:pt x="75783" y="1477818"/>
                </a:lnTo>
                <a:cubicBezTo>
                  <a:pt x="33929" y="1477818"/>
                  <a:pt x="0" y="1443889"/>
                  <a:pt x="0" y="1402036"/>
                </a:cubicBezTo>
                <a:lnTo>
                  <a:pt x="0" y="75783"/>
                </a:lnTo>
                <a:cubicBezTo>
                  <a:pt x="0" y="33957"/>
                  <a:pt x="33957" y="0"/>
                  <a:pt x="75783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9" name="Text 47"/>
          <p:cNvSpPr/>
          <p:nvPr/>
        </p:nvSpPr>
        <p:spPr>
          <a:xfrm>
            <a:off x="6399586" y="4471347"/>
            <a:ext cx="5314462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43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Sample Scores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399586" y="4850275"/>
            <a:ext cx="909427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Bamboo bottle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272656" y="4850275"/>
            <a:ext cx="41682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23/25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399586" y="5115524"/>
            <a:ext cx="843114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Plastic trophy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1340745" y="5115524"/>
            <a:ext cx="350508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8/25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99586" y="5380774"/>
            <a:ext cx="104205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Wireless charger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11301520" y="5380774"/>
            <a:ext cx="38840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21/25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78928" y="5911273"/>
            <a:ext cx="11434145" cy="568392"/>
          </a:xfrm>
          <a:custGeom>
            <a:avLst/>
            <a:gdLst/>
            <a:ahLst/>
            <a:cxnLst/>
            <a:rect l="l" t="t" r="r" b="b"/>
            <a:pathLst>
              <a:path w="11434145" h="568392">
                <a:moveTo>
                  <a:pt x="75784" y="0"/>
                </a:moveTo>
                <a:lnTo>
                  <a:pt x="11358361" y="0"/>
                </a:lnTo>
                <a:cubicBezTo>
                  <a:pt x="11400215" y="0"/>
                  <a:pt x="11434145" y="33929"/>
                  <a:pt x="11434145" y="75784"/>
                </a:cubicBezTo>
                <a:lnTo>
                  <a:pt x="11434145" y="492608"/>
                </a:lnTo>
                <a:cubicBezTo>
                  <a:pt x="11434145" y="534462"/>
                  <a:pt x="11400215" y="568392"/>
                  <a:pt x="11358361" y="568392"/>
                </a:cubicBezTo>
                <a:lnTo>
                  <a:pt x="75784" y="568392"/>
                </a:lnTo>
                <a:cubicBezTo>
                  <a:pt x="33958" y="568392"/>
                  <a:pt x="0" y="534434"/>
                  <a:pt x="0" y="492608"/>
                </a:cubicBezTo>
                <a:lnTo>
                  <a:pt x="0" y="75784"/>
                </a:lnTo>
                <a:cubicBezTo>
                  <a:pt x="0" y="33958"/>
                  <a:pt x="33958" y="0"/>
                  <a:pt x="75784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7" name="Shape 55"/>
          <p:cNvSpPr/>
          <p:nvPr/>
        </p:nvSpPr>
        <p:spPr>
          <a:xfrm>
            <a:off x="2267794" y="6100737"/>
            <a:ext cx="170517" cy="170517"/>
          </a:xfrm>
          <a:custGeom>
            <a:avLst/>
            <a:gdLst/>
            <a:ahLst/>
            <a:cxnLst/>
            <a:rect l="l" t="t" r="r" b="b"/>
            <a:pathLst>
              <a:path w="170517" h="170517">
                <a:moveTo>
                  <a:pt x="85259" y="0"/>
                </a:moveTo>
                <a:cubicBezTo>
                  <a:pt x="132314" y="0"/>
                  <a:pt x="170517" y="38203"/>
                  <a:pt x="170517" y="85259"/>
                </a:cubicBezTo>
                <a:cubicBezTo>
                  <a:pt x="170517" y="132314"/>
                  <a:pt x="132314" y="170517"/>
                  <a:pt x="85259" y="170517"/>
                </a:cubicBezTo>
                <a:cubicBezTo>
                  <a:pt x="38203" y="170517"/>
                  <a:pt x="0" y="132314"/>
                  <a:pt x="0" y="85259"/>
                </a:cubicBezTo>
                <a:cubicBezTo>
                  <a:pt x="0" y="38203"/>
                  <a:pt x="38203" y="0"/>
                  <a:pt x="85259" y="0"/>
                </a:cubicBezTo>
                <a:close/>
                <a:moveTo>
                  <a:pt x="77266" y="39965"/>
                </a:moveTo>
                <a:lnTo>
                  <a:pt x="77266" y="85259"/>
                </a:lnTo>
                <a:cubicBezTo>
                  <a:pt x="77266" y="87923"/>
                  <a:pt x="78598" y="90421"/>
                  <a:pt x="80829" y="91920"/>
                </a:cubicBezTo>
                <a:lnTo>
                  <a:pt x="112801" y="113234"/>
                </a:lnTo>
                <a:cubicBezTo>
                  <a:pt x="116465" y="115699"/>
                  <a:pt x="121427" y="114700"/>
                  <a:pt x="123892" y="111003"/>
                </a:cubicBezTo>
                <a:cubicBezTo>
                  <a:pt x="126356" y="107306"/>
                  <a:pt x="125357" y="102377"/>
                  <a:pt x="121660" y="99913"/>
                </a:cubicBezTo>
                <a:lnTo>
                  <a:pt x="93252" y="80996"/>
                </a:lnTo>
                <a:lnTo>
                  <a:pt x="93252" y="39965"/>
                </a:lnTo>
                <a:cubicBezTo>
                  <a:pt x="93252" y="35536"/>
                  <a:pt x="89688" y="31972"/>
                  <a:pt x="85259" y="31972"/>
                </a:cubicBezTo>
                <a:cubicBezTo>
                  <a:pt x="80829" y="31972"/>
                  <a:pt x="77266" y="35536"/>
                  <a:pt x="77266" y="39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762283" y="6062844"/>
            <a:ext cx="10941848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3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Shortlist in 10 minutes, not 10 hours.</a:t>
            </a:r>
            <a:pPr algn="ctr">
              <a:lnSpc>
                <a:spcPct val="130000"/>
              </a:lnSpc>
            </a:pPr>
            <a:r>
              <a:rPr lang="en-US" sz="1343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This matrix enables rapid decision-making for busy HR teams.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8F7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3335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00050" y="13335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1524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561975" y="1524000"/>
            <a:ext cx="6286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95400" y="154305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Productivity &amp; AI-Ready Desk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95400" y="1809750"/>
            <a:ext cx="2686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 ideas for the modern workspace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00050" y="24003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00050" y="24003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2" name="Shape 10"/>
          <p:cNvSpPr/>
          <p:nvPr/>
        </p:nvSpPr>
        <p:spPr>
          <a:xfrm>
            <a:off x="609600" y="25908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561975" y="2590800"/>
            <a:ext cx="6286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295400" y="2609850"/>
            <a:ext cx="2657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Eco-Friendly Daily Essentials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95400" y="2876550"/>
            <a:ext cx="2638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 sustainable everyday items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00050" y="34671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00050" y="34671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8" name="Shape 16"/>
          <p:cNvSpPr/>
          <p:nvPr/>
        </p:nvSpPr>
        <p:spPr>
          <a:xfrm>
            <a:off x="609600" y="3657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9" name="Text 17"/>
          <p:cNvSpPr/>
          <p:nvPr/>
        </p:nvSpPr>
        <p:spPr>
          <a:xfrm>
            <a:off x="561975" y="3657600"/>
            <a:ext cx="6286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95400" y="3676650"/>
            <a:ext cx="2847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Hybrid Work Travel + Commute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95400" y="3943350"/>
            <a:ext cx="2828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mobility-focused gifts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00050" y="45339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400050" y="45339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Shape 22"/>
          <p:cNvSpPr/>
          <p:nvPr/>
        </p:nvSpPr>
        <p:spPr>
          <a:xfrm>
            <a:off x="609600" y="47244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5" name="Text 23"/>
          <p:cNvSpPr/>
          <p:nvPr/>
        </p:nvSpPr>
        <p:spPr>
          <a:xfrm>
            <a:off x="561975" y="4724400"/>
            <a:ext cx="6286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295400" y="4743450"/>
            <a:ext cx="1962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Wellness &amp; Recovery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295400" y="5010150"/>
            <a:ext cx="1943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health and balance items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10300" y="13335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210300" y="13335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0" name="Shape 28"/>
          <p:cNvSpPr/>
          <p:nvPr/>
        </p:nvSpPr>
        <p:spPr>
          <a:xfrm>
            <a:off x="6429375" y="1533525"/>
            <a:ext cx="514350" cy="514350"/>
          </a:xfrm>
          <a:custGeom>
            <a:avLst/>
            <a:gdLst/>
            <a:ahLst/>
            <a:cxnLst/>
            <a:rect l="l" t="t" r="r" b="b"/>
            <a:pathLst>
              <a:path w="514350" h="514350">
                <a:moveTo>
                  <a:pt x="257175" y="0"/>
                </a:moveTo>
                <a:lnTo>
                  <a:pt x="257175" y="0"/>
                </a:lnTo>
                <a:cubicBezTo>
                  <a:pt x="399114" y="0"/>
                  <a:pt x="514350" y="115236"/>
                  <a:pt x="514350" y="257175"/>
                </a:cubicBezTo>
                <a:lnTo>
                  <a:pt x="514350" y="257175"/>
                </a:lnTo>
                <a:cubicBezTo>
                  <a:pt x="514350" y="399114"/>
                  <a:pt x="399114" y="514350"/>
                  <a:pt x="257175" y="514350"/>
                </a:cubicBezTo>
                <a:lnTo>
                  <a:pt x="257175" y="514350"/>
                </a:lnTo>
                <a:cubicBezTo>
                  <a:pt x="115236" y="514350"/>
                  <a:pt x="0" y="399114"/>
                  <a:pt x="0" y="257175"/>
                </a:cubicBezTo>
                <a:lnTo>
                  <a:pt x="0" y="257175"/>
                </a:lnTo>
                <a:cubicBezTo>
                  <a:pt x="0" y="115236"/>
                  <a:pt x="115236" y="0"/>
                  <a:pt x="257175" y="0"/>
                </a:cubicBezTo>
                <a:close/>
              </a:path>
            </a:pathLst>
          </a:custGeom>
          <a:solidFill>
            <a:srgbClr val="2C3E50"/>
          </a:solidFill>
          <a:ln w="25400">
            <a:solidFill>
              <a:srgbClr val="F8F7F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372225" y="1524000"/>
            <a:ext cx="590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105650" y="1543050"/>
            <a:ext cx="2209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Creator + Learning Kits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105650" y="1809750"/>
            <a:ext cx="2190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 skill-building gifts Gen-Z loves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210300" y="24003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210300" y="24003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6" name="Shape 34"/>
          <p:cNvSpPr/>
          <p:nvPr/>
        </p:nvSpPr>
        <p:spPr>
          <a:xfrm>
            <a:off x="6429375" y="2600325"/>
            <a:ext cx="514350" cy="514350"/>
          </a:xfrm>
          <a:custGeom>
            <a:avLst/>
            <a:gdLst/>
            <a:ahLst/>
            <a:cxnLst/>
            <a:rect l="l" t="t" r="r" b="b"/>
            <a:pathLst>
              <a:path w="514350" h="514350">
                <a:moveTo>
                  <a:pt x="257175" y="0"/>
                </a:moveTo>
                <a:lnTo>
                  <a:pt x="257175" y="0"/>
                </a:lnTo>
                <a:cubicBezTo>
                  <a:pt x="399114" y="0"/>
                  <a:pt x="514350" y="115236"/>
                  <a:pt x="514350" y="257175"/>
                </a:cubicBezTo>
                <a:lnTo>
                  <a:pt x="514350" y="257175"/>
                </a:lnTo>
                <a:cubicBezTo>
                  <a:pt x="514350" y="399114"/>
                  <a:pt x="399114" y="514350"/>
                  <a:pt x="257175" y="514350"/>
                </a:cubicBezTo>
                <a:lnTo>
                  <a:pt x="257175" y="514350"/>
                </a:lnTo>
                <a:cubicBezTo>
                  <a:pt x="115236" y="514350"/>
                  <a:pt x="0" y="399114"/>
                  <a:pt x="0" y="257175"/>
                </a:cubicBezTo>
                <a:lnTo>
                  <a:pt x="0" y="257175"/>
                </a:lnTo>
                <a:cubicBezTo>
                  <a:pt x="0" y="115236"/>
                  <a:pt x="115236" y="0"/>
                  <a:pt x="257175" y="0"/>
                </a:cubicBezTo>
                <a:close/>
              </a:path>
            </a:pathLst>
          </a:custGeom>
          <a:solidFill>
            <a:srgbClr val="2C3E50"/>
          </a:solidFill>
          <a:ln w="25400">
            <a:solidFill>
              <a:srgbClr val="F8F7F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72225" y="2590800"/>
            <a:ext cx="590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105650" y="2609850"/>
            <a:ext cx="2505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Experience + Digital Gifting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105650" y="2876550"/>
            <a:ext cx="2486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 non-physical options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210300" y="34671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210300" y="34671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2" name="Shape 40"/>
          <p:cNvSpPr/>
          <p:nvPr/>
        </p:nvSpPr>
        <p:spPr>
          <a:xfrm>
            <a:off x="6419850" y="3657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6372225" y="3657600"/>
            <a:ext cx="6286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105650" y="3676650"/>
            <a:ext cx="3095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Procurement Playbook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105650" y="3943350"/>
            <a:ext cx="3076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7-step process, supplier checklist, negotiation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210300" y="4533900"/>
            <a:ext cx="5600700" cy="914400"/>
          </a:xfrm>
          <a:custGeom>
            <a:avLst/>
            <a:gdLst/>
            <a:ahLst/>
            <a:cxnLst/>
            <a:rect l="l" t="t" r="r" b="b"/>
            <a:pathLst>
              <a:path w="5600700" h="9144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838203"/>
                </a:lnTo>
                <a:cubicBezTo>
                  <a:pt x="5600700" y="880285"/>
                  <a:pt x="5566585" y="914400"/>
                  <a:pt x="5524503" y="914400"/>
                </a:cubicBez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210300" y="4533900"/>
            <a:ext cx="38100" cy="914400"/>
          </a:xfrm>
          <a:custGeom>
            <a:avLst/>
            <a:gdLst/>
            <a:ahLst/>
            <a:cxnLst/>
            <a:rect l="l" t="t" r="r" b="b"/>
            <a:pathLst>
              <a:path w="38100" h="914400">
                <a:moveTo>
                  <a:pt x="38100" y="0"/>
                </a:moveTo>
                <a:lnTo>
                  <a:pt x="38100" y="0"/>
                </a:lnTo>
                <a:lnTo>
                  <a:pt x="38100" y="914400"/>
                </a:lnTo>
                <a:lnTo>
                  <a:pt x="38100" y="914400"/>
                </a:lnTo>
                <a:cubicBezTo>
                  <a:pt x="17072" y="914400"/>
                  <a:pt x="0" y="897328"/>
                  <a:pt x="0" y="876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8" name="Shape 46"/>
          <p:cNvSpPr/>
          <p:nvPr/>
        </p:nvSpPr>
        <p:spPr>
          <a:xfrm>
            <a:off x="6419850" y="47244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9" name="Text 47"/>
          <p:cNvSpPr/>
          <p:nvPr/>
        </p:nvSpPr>
        <p:spPr>
          <a:xfrm>
            <a:off x="6372225" y="4724400"/>
            <a:ext cx="6286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105650" y="4743450"/>
            <a:ext cx="2486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Merch Story + CTA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105650" y="5010150"/>
            <a:ext cx="2466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Our execution model and next steps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4395639" y="56292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58341" y="41672"/>
                </a:moveTo>
                <a:cubicBezTo>
                  <a:pt x="58341" y="37072"/>
                  <a:pt x="62075" y="33337"/>
                  <a:pt x="66675" y="33337"/>
                </a:cubicBezTo>
                <a:cubicBezTo>
                  <a:pt x="71275" y="33337"/>
                  <a:pt x="75009" y="37072"/>
                  <a:pt x="75009" y="41672"/>
                </a:cubicBezTo>
                <a:cubicBezTo>
                  <a:pt x="75009" y="46272"/>
                  <a:pt x="71275" y="50006"/>
                  <a:pt x="66675" y="50006"/>
                </a:cubicBezTo>
                <a:cubicBezTo>
                  <a:pt x="62075" y="50006"/>
                  <a:pt x="58341" y="46272"/>
                  <a:pt x="58341" y="41672"/>
                </a:cubicBezTo>
                <a:close/>
                <a:moveTo>
                  <a:pt x="56257" y="58341"/>
                </a:moveTo>
                <a:lnTo>
                  <a:pt x="68759" y="58341"/>
                </a:lnTo>
                <a:cubicBezTo>
                  <a:pt x="72223" y="58341"/>
                  <a:pt x="75009" y="61127"/>
                  <a:pt x="75009" y="64591"/>
                </a:cubicBezTo>
                <a:lnTo>
                  <a:pt x="75009" y="87511"/>
                </a:lnTo>
                <a:lnTo>
                  <a:pt x="77093" y="87511"/>
                </a:lnTo>
                <a:cubicBezTo>
                  <a:pt x="80557" y="87511"/>
                  <a:pt x="83344" y="90298"/>
                  <a:pt x="83344" y="93762"/>
                </a:cubicBezTo>
                <a:cubicBezTo>
                  <a:pt x="83344" y="97226"/>
                  <a:pt x="80557" y="100013"/>
                  <a:pt x="77093" y="100013"/>
                </a:cubicBezTo>
                <a:lnTo>
                  <a:pt x="56257" y="100013"/>
                </a:lnTo>
                <a:cubicBezTo>
                  <a:pt x="52793" y="100013"/>
                  <a:pt x="50006" y="97226"/>
                  <a:pt x="50006" y="93762"/>
                </a:cubicBezTo>
                <a:cubicBezTo>
                  <a:pt x="50006" y="90298"/>
                  <a:pt x="52793" y="87511"/>
                  <a:pt x="56257" y="87511"/>
                </a:cubicBezTo>
                <a:lnTo>
                  <a:pt x="62508" y="87511"/>
                </a:lnTo>
                <a:lnTo>
                  <a:pt x="62508" y="70842"/>
                </a:lnTo>
                <a:lnTo>
                  <a:pt x="56257" y="70842"/>
                </a:lnTo>
                <a:cubicBezTo>
                  <a:pt x="52793" y="70842"/>
                  <a:pt x="50006" y="68055"/>
                  <a:pt x="50006" y="64591"/>
                </a:cubicBezTo>
                <a:cubicBezTo>
                  <a:pt x="50006" y="61127"/>
                  <a:pt x="52793" y="58341"/>
                  <a:pt x="56257" y="58341"/>
                </a:cubicBezTo>
                <a:close/>
              </a:path>
            </a:pathLst>
          </a:custGeom>
          <a:solidFill>
            <a:srgbClr val="F8F7F5">
              <a:alpha val="60000"/>
            </a:srgbClr>
          </a:solidFill>
          <a:ln/>
        </p:spPr>
      </p:sp>
      <p:sp>
        <p:nvSpPr>
          <p:cNvPr id="53" name="Text 51"/>
          <p:cNvSpPr/>
          <p:nvPr/>
        </p:nvSpPr>
        <p:spPr>
          <a:xfrm>
            <a:off x="4619476" y="5600700"/>
            <a:ext cx="3267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Click any section to navigate • All product links included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1028700" cy="266700"/>
          </a:xfrm>
          <a:custGeom>
            <a:avLst/>
            <a:gdLst/>
            <a:ahLst/>
            <a:cxnLst/>
            <a:rect l="l" t="t" r="r" b="b"/>
            <a:pathLst>
              <a:path w="1028700" h="266700">
                <a:moveTo>
                  <a:pt x="38101" y="0"/>
                </a:moveTo>
                <a:lnTo>
                  <a:pt x="990599" y="0"/>
                </a:lnTo>
                <a:cubicBezTo>
                  <a:pt x="1011642" y="0"/>
                  <a:pt x="1028700" y="17058"/>
                  <a:pt x="1028700" y="38101"/>
                </a:cubicBezTo>
                <a:lnTo>
                  <a:pt x="1028700" y="228599"/>
                </a:lnTo>
                <a:cubicBezTo>
                  <a:pt x="1028700" y="249642"/>
                  <a:pt x="1011642" y="266700"/>
                  <a:pt x="9905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" name="Text 1"/>
          <p:cNvSpPr/>
          <p:nvPr/>
        </p:nvSpPr>
        <p:spPr>
          <a:xfrm>
            <a:off x="381000" y="381000"/>
            <a:ext cx="10953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CATEGORY 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522065" y="419100"/>
            <a:ext cx="1981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 IDEAS • PRODUCTIVITY FOCUS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7239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Productivity &amp; AI-Ready Desk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Shape 6"/>
          <p:cNvSpPr/>
          <p:nvPr/>
        </p:nvSpPr>
        <p:spPr>
          <a:xfrm>
            <a:off x="5334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" name="Text 7"/>
          <p:cNvSpPr/>
          <p:nvPr/>
        </p:nvSpPr>
        <p:spPr>
          <a:xfrm>
            <a:off x="5048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8200" y="1447800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Ergonomic Laptop Stand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34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Wood/aluminium. Improves posture, reduces neck strain.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76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752475" y="19621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76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5" name="Text 13"/>
          <p:cNvSpPr/>
          <p:nvPr/>
        </p:nvSpPr>
        <p:spPr>
          <a:xfrm>
            <a:off x="752475" y="2152650"/>
            <a:ext cx="8286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engraving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48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7" name="Text 15"/>
          <p:cNvSpPr/>
          <p:nvPr/>
        </p:nvSpPr>
        <p:spPr>
          <a:xfrm>
            <a:off x="752475" y="2343150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10-12 days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34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19" name="Shape 17"/>
          <p:cNvSpPr/>
          <p:nvPr/>
        </p:nvSpPr>
        <p:spPr>
          <a:xfrm>
            <a:off x="5476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0" name="Text 18"/>
          <p:cNvSpPr/>
          <p:nvPr/>
        </p:nvSpPr>
        <p:spPr>
          <a:xfrm>
            <a:off x="704850" y="2724150"/>
            <a:ext cx="4692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2291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2291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3" name="Shape 21"/>
          <p:cNvSpPr/>
          <p:nvPr/>
        </p:nvSpPr>
        <p:spPr>
          <a:xfrm>
            <a:off x="43815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4" name="Text 22"/>
          <p:cNvSpPr/>
          <p:nvPr/>
        </p:nvSpPr>
        <p:spPr>
          <a:xfrm>
            <a:off x="43529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686300" y="1447800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Mechanical Keyboard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3815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Tactile feedback boosts typing speed. Budget + premium options.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3957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8" name="Text 26"/>
          <p:cNvSpPr/>
          <p:nvPr/>
        </p:nvSpPr>
        <p:spPr>
          <a:xfrm>
            <a:off x="4600575" y="1962150"/>
            <a:ext cx="800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3957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0" name="Text 28"/>
          <p:cNvSpPr/>
          <p:nvPr/>
        </p:nvSpPr>
        <p:spPr>
          <a:xfrm>
            <a:off x="4600575" y="2152650"/>
            <a:ext cx="876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Custom keycaps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029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2" name="Text 30"/>
          <p:cNvSpPr/>
          <p:nvPr/>
        </p:nvSpPr>
        <p:spPr>
          <a:xfrm>
            <a:off x="4600575" y="2343150"/>
            <a:ext cx="1095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25 | 14-18 days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3815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4" name="Shape 32"/>
          <p:cNvSpPr/>
          <p:nvPr/>
        </p:nvSpPr>
        <p:spPr>
          <a:xfrm>
            <a:off x="43957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45529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0772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0772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8" name="Shape 36"/>
          <p:cNvSpPr/>
          <p:nvPr/>
        </p:nvSpPr>
        <p:spPr>
          <a:xfrm>
            <a:off x="82296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9" name="Text 37"/>
          <p:cNvSpPr/>
          <p:nvPr/>
        </p:nvSpPr>
        <p:spPr>
          <a:xfrm>
            <a:off x="82010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534400" y="1447800"/>
            <a:ext cx="1695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Mouse + Desk Mat Combo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2296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Recycled or vegan leather options. Daily desk essential.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438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8448675" y="19621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2438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5" name="Text 43"/>
          <p:cNvSpPr/>
          <p:nvPr/>
        </p:nvSpPr>
        <p:spPr>
          <a:xfrm>
            <a:off x="8448675" y="2152650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Embossing/UV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2510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7" name="Text 45"/>
          <p:cNvSpPr/>
          <p:nvPr/>
        </p:nvSpPr>
        <p:spPr>
          <a:xfrm>
            <a:off x="8448675" y="2343150"/>
            <a:ext cx="10763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7-10 days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296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49" name="Shape 47"/>
          <p:cNvSpPr/>
          <p:nvPr/>
        </p:nvSpPr>
        <p:spPr>
          <a:xfrm>
            <a:off x="82438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0" name="Text 48"/>
          <p:cNvSpPr/>
          <p:nvPr/>
        </p:nvSpPr>
        <p:spPr>
          <a:xfrm>
            <a:off x="84010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3810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3810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3" name="Shape 51"/>
          <p:cNvSpPr/>
          <p:nvPr/>
        </p:nvSpPr>
        <p:spPr>
          <a:xfrm>
            <a:off x="5334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4" name="Text 52"/>
          <p:cNvSpPr/>
          <p:nvPr/>
        </p:nvSpPr>
        <p:spPr>
          <a:xfrm>
            <a:off x="5048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38200" y="33432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USB-C Hub / Multiport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5334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Essential for modern laptops. Expands connectivity.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5476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8" name="Text 56"/>
          <p:cNvSpPr/>
          <p:nvPr/>
        </p:nvSpPr>
        <p:spPr>
          <a:xfrm>
            <a:off x="752475" y="38576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5476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0" name="Text 58"/>
          <p:cNvSpPr/>
          <p:nvPr/>
        </p:nvSpPr>
        <p:spPr>
          <a:xfrm>
            <a:off x="752475" y="4048125"/>
            <a:ext cx="781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on metal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5548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2" name="Text 60"/>
          <p:cNvSpPr/>
          <p:nvPr/>
        </p:nvSpPr>
        <p:spPr>
          <a:xfrm>
            <a:off x="752475" y="4238625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10-12 days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5334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64" name="Shape 62"/>
          <p:cNvSpPr/>
          <p:nvPr/>
        </p:nvSpPr>
        <p:spPr>
          <a:xfrm>
            <a:off x="5476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5" name="Text 63"/>
          <p:cNvSpPr/>
          <p:nvPr/>
        </p:nvSpPr>
        <p:spPr>
          <a:xfrm>
            <a:off x="7048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2291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7" name="Shape 65"/>
          <p:cNvSpPr/>
          <p:nvPr/>
        </p:nvSpPr>
        <p:spPr>
          <a:xfrm>
            <a:off x="42291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8" name="Shape 66"/>
          <p:cNvSpPr/>
          <p:nvPr/>
        </p:nvSpPr>
        <p:spPr>
          <a:xfrm>
            <a:off x="43815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9" name="Text 67"/>
          <p:cNvSpPr/>
          <p:nvPr/>
        </p:nvSpPr>
        <p:spPr>
          <a:xfrm>
            <a:off x="43529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4686300" y="3343275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Wireless Charger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43815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Qi-certified. 3-in-1 docks for phone/watch/earbuds.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43957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3" name="Text 71"/>
          <p:cNvSpPr/>
          <p:nvPr/>
        </p:nvSpPr>
        <p:spPr>
          <a:xfrm>
            <a:off x="4600575" y="38576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43957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5" name="Text 73"/>
          <p:cNvSpPr/>
          <p:nvPr/>
        </p:nvSpPr>
        <p:spPr>
          <a:xfrm>
            <a:off x="4600575" y="4048125"/>
            <a:ext cx="466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UV print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44029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7" name="Text 75"/>
          <p:cNvSpPr/>
          <p:nvPr/>
        </p:nvSpPr>
        <p:spPr>
          <a:xfrm>
            <a:off x="4600575" y="4238625"/>
            <a:ext cx="10763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7-10 days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43815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79" name="Shape 77"/>
          <p:cNvSpPr/>
          <p:nvPr/>
        </p:nvSpPr>
        <p:spPr>
          <a:xfrm>
            <a:off x="43957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0" name="Text 78"/>
          <p:cNvSpPr/>
          <p:nvPr/>
        </p:nvSpPr>
        <p:spPr>
          <a:xfrm>
            <a:off x="45529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81" name="Shape 79"/>
          <p:cNvSpPr/>
          <p:nvPr/>
        </p:nvSpPr>
        <p:spPr>
          <a:xfrm>
            <a:off x="80772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82" name="Shape 80"/>
          <p:cNvSpPr/>
          <p:nvPr/>
        </p:nvSpPr>
        <p:spPr>
          <a:xfrm>
            <a:off x="80772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3" name="Shape 81"/>
          <p:cNvSpPr/>
          <p:nvPr/>
        </p:nvSpPr>
        <p:spPr>
          <a:xfrm>
            <a:off x="82296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4" name="Text 82"/>
          <p:cNvSpPr/>
          <p:nvPr/>
        </p:nvSpPr>
        <p:spPr>
          <a:xfrm>
            <a:off x="82010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85" name="Text 83"/>
          <p:cNvSpPr/>
          <p:nvPr/>
        </p:nvSpPr>
        <p:spPr>
          <a:xfrm>
            <a:off x="8534400" y="3343275"/>
            <a:ext cx="1695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Noise-Cancelling Headset</a:t>
            </a:r>
            <a:endParaRPr lang="en-US" sz="1600" dirty="0"/>
          </a:p>
        </p:txBody>
      </p:sp>
      <p:sp>
        <p:nvSpPr>
          <p:cNvPr id="86" name="Text 84"/>
          <p:cNvSpPr/>
          <p:nvPr/>
        </p:nvSpPr>
        <p:spPr>
          <a:xfrm>
            <a:off x="82296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Entry + mid-tier options. Essential for focus work.</a:t>
            </a:r>
            <a:endParaRPr lang="en-US" sz="1600" dirty="0"/>
          </a:p>
        </p:txBody>
      </p:sp>
      <p:sp>
        <p:nvSpPr>
          <p:cNvPr id="87" name="Shape 85"/>
          <p:cNvSpPr/>
          <p:nvPr/>
        </p:nvSpPr>
        <p:spPr>
          <a:xfrm>
            <a:off x="82438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8" name="Text 86"/>
          <p:cNvSpPr/>
          <p:nvPr/>
        </p:nvSpPr>
        <p:spPr>
          <a:xfrm>
            <a:off x="8448675" y="3857625"/>
            <a:ext cx="800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89" name="Shape 87"/>
          <p:cNvSpPr/>
          <p:nvPr/>
        </p:nvSpPr>
        <p:spPr>
          <a:xfrm>
            <a:off x="82438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90" name="Text 88"/>
          <p:cNvSpPr/>
          <p:nvPr/>
        </p:nvSpPr>
        <p:spPr>
          <a:xfrm>
            <a:off x="8448675" y="4048125"/>
            <a:ext cx="895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on earcups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82510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92" name="Text 90"/>
          <p:cNvSpPr/>
          <p:nvPr/>
        </p:nvSpPr>
        <p:spPr>
          <a:xfrm>
            <a:off x="8448675" y="4238625"/>
            <a:ext cx="1143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20 | 14-20 days</a:t>
            </a:r>
            <a:endParaRPr lang="en-US" sz="1600" dirty="0"/>
          </a:p>
        </p:txBody>
      </p:sp>
      <p:sp>
        <p:nvSpPr>
          <p:cNvPr id="93" name="Shape 91"/>
          <p:cNvSpPr/>
          <p:nvPr/>
        </p:nvSpPr>
        <p:spPr>
          <a:xfrm>
            <a:off x="82296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94" name="Shape 92"/>
          <p:cNvSpPr/>
          <p:nvPr/>
        </p:nvSpPr>
        <p:spPr>
          <a:xfrm>
            <a:off x="82438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5" name="Text 93"/>
          <p:cNvSpPr/>
          <p:nvPr/>
        </p:nvSpPr>
        <p:spPr>
          <a:xfrm>
            <a:off x="84010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96" name="Shape 94"/>
          <p:cNvSpPr/>
          <p:nvPr/>
        </p:nvSpPr>
        <p:spPr>
          <a:xfrm>
            <a:off x="381000" y="508635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97" name="Shape 95"/>
          <p:cNvSpPr/>
          <p:nvPr/>
        </p:nvSpPr>
        <p:spPr>
          <a:xfrm>
            <a:off x="507206" y="52006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0" y="35719"/>
                </a:moveTo>
                <a:cubicBezTo>
                  <a:pt x="0" y="22585"/>
                  <a:pt x="10678" y="11906"/>
                  <a:pt x="23812" y="11906"/>
                </a:cubicBezTo>
                <a:lnTo>
                  <a:pt x="130969" y="11906"/>
                </a:lnTo>
                <a:cubicBezTo>
                  <a:pt x="144103" y="11906"/>
                  <a:pt x="154781" y="22585"/>
                  <a:pt x="154781" y="35719"/>
                </a:cubicBezTo>
                <a:lnTo>
                  <a:pt x="154781" y="47625"/>
                </a:lnTo>
                <a:lnTo>
                  <a:pt x="173645" y="47625"/>
                </a:lnTo>
                <a:cubicBezTo>
                  <a:pt x="179970" y="47625"/>
                  <a:pt x="186035" y="50118"/>
                  <a:pt x="190500" y="54583"/>
                </a:cubicBezTo>
                <a:lnTo>
                  <a:pt x="207355" y="71438"/>
                </a:lnTo>
                <a:cubicBezTo>
                  <a:pt x="211820" y="75902"/>
                  <a:pt x="214313" y="81967"/>
                  <a:pt x="214313" y="88292"/>
                </a:cubicBezTo>
                <a:lnTo>
                  <a:pt x="214313" y="142875"/>
                </a:lnTo>
                <a:cubicBezTo>
                  <a:pt x="214313" y="156009"/>
                  <a:pt x="203634" y="166688"/>
                  <a:pt x="190500" y="166688"/>
                </a:cubicBezTo>
                <a:lnTo>
                  <a:pt x="189272" y="166688"/>
                </a:lnTo>
                <a:cubicBezTo>
                  <a:pt x="185403" y="180417"/>
                  <a:pt x="172752" y="190500"/>
                  <a:pt x="157758" y="190500"/>
                </a:cubicBezTo>
                <a:cubicBezTo>
                  <a:pt x="142763" y="190500"/>
                  <a:pt x="130150" y="180417"/>
                  <a:pt x="126243" y="166688"/>
                </a:cubicBezTo>
                <a:lnTo>
                  <a:pt x="88069" y="166688"/>
                </a:lnTo>
                <a:cubicBezTo>
                  <a:pt x="84200" y="180417"/>
                  <a:pt x="71549" y="190500"/>
                  <a:pt x="56555" y="190500"/>
                </a:cubicBezTo>
                <a:cubicBezTo>
                  <a:pt x="41560" y="190500"/>
                  <a:pt x="28947" y="180417"/>
                  <a:pt x="25040" y="166688"/>
                </a:cubicBezTo>
                <a:lnTo>
                  <a:pt x="23812" y="166688"/>
                </a:lnTo>
                <a:cubicBezTo>
                  <a:pt x="10678" y="166688"/>
                  <a:pt x="0" y="156009"/>
                  <a:pt x="0" y="142875"/>
                </a:cubicBezTo>
                <a:lnTo>
                  <a:pt x="0" y="35719"/>
                </a:lnTo>
                <a:close/>
                <a:moveTo>
                  <a:pt x="190500" y="107156"/>
                </a:moveTo>
                <a:lnTo>
                  <a:pt x="190500" y="88292"/>
                </a:lnTo>
                <a:lnTo>
                  <a:pt x="173645" y="71438"/>
                </a:lnTo>
                <a:lnTo>
                  <a:pt x="154781" y="71438"/>
                </a:lnTo>
                <a:lnTo>
                  <a:pt x="154781" y="107156"/>
                </a:lnTo>
                <a:lnTo>
                  <a:pt x="190500" y="107156"/>
                </a:lnTo>
                <a:close/>
                <a:moveTo>
                  <a:pt x="71438" y="157758"/>
                </a:moveTo>
                <a:cubicBezTo>
                  <a:pt x="71438" y="149544"/>
                  <a:pt x="64769" y="142875"/>
                  <a:pt x="56555" y="142875"/>
                </a:cubicBezTo>
                <a:cubicBezTo>
                  <a:pt x="48341" y="142875"/>
                  <a:pt x="41672" y="149544"/>
                  <a:pt x="41672" y="157758"/>
                </a:cubicBezTo>
                <a:cubicBezTo>
                  <a:pt x="41672" y="165972"/>
                  <a:pt x="48341" y="172641"/>
                  <a:pt x="56555" y="172641"/>
                </a:cubicBezTo>
                <a:cubicBezTo>
                  <a:pt x="64769" y="172641"/>
                  <a:pt x="71438" y="165972"/>
                  <a:pt x="71438" y="157758"/>
                </a:cubicBezTo>
                <a:close/>
                <a:moveTo>
                  <a:pt x="157758" y="172641"/>
                </a:moveTo>
                <a:cubicBezTo>
                  <a:pt x="165972" y="172641"/>
                  <a:pt x="172641" y="165972"/>
                  <a:pt x="172641" y="157758"/>
                </a:cubicBezTo>
                <a:cubicBezTo>
                  <a:pt x="172641" y="149544"/>
                  <a:pt x="165972" y="142875"/>
                  <a:pt x="157758" y="142875"/>
                </a:cubicBezTo>
                <a:cubicBezTo>
                  <a:pt x="149544" y="142875"/>
                  <a:pt x="142875" y="149544"/>
                  <a:pt x="142875" y="157758"/>
                </a:cubicBezTo>
                <a:cubicBezTo>
                  <a:pt x="142875" y="165972"/>
                  <a:pt x="149544" y="172641"/>
                  <a:pt x="157758" y="1726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8" name="Text 96"/>
          <p:cNvSpPr/>
          <p:nvPr/>
        </p:nvSpPr>
        <p:spPr>
          <a:xfrm>
            <a:off x="847725" y="5200650"/>
            <a:ext cx="4276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Merch Story can supply + brand + deliver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pan-India with GST invoicing</a:t>
            </a:r>
            <a:endParaRPr lang="en-US" sz="1600" dirty="0"/>
          </a:p>
        </p:txBody>
      </p:sp>
      <p:sp>
        <p:nvSpPr>
          <p:cNvPr id="99" name="Text 97"/>
          <p:cNvSpPr/>
          <p:nvPr/>
        </p:nvSpPr>
        <p:spPr>
          <a:xfrm>
            <a:off x="10397282" y="5200650"/>
            <a:ext cx="1362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themerchstory.com →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1019175" cy="266700"/>
          </a:xfrm>
          <a:custGeom>
            <a:avLst/>
            <a:gdLst/>
            <a:ahLst/>
            <a:cxnLst/>
            <a:rect l="l" t="t" r="r" b="b"/>
            <a:pathLst>
              <a:path w="1019175" h="266700">
                <a:moveTo>
                  <a:pt x="38101" y="0"/>
                </a:moveTo>
                <a:lnTo>
                  <a:pt x="981074" y="0"/>
                </a:lnTo>
                <a:cubicBezTo>
                  <a:pt x="1002117" y="0"/>
                  <a:pt x="1019175" y="17058"/>
                  <a:pt x="1019175" y="38101"/>
                </a:cubicBezTo>
                <a:lnTo>
                  <a:pt x="1019175" y="228599"/>
                </a:lnTo>
                <a:cubicBezTo>
                  <a:pt x="1019175" y="249642"/>
                  <a:pt x="1002117" y="266700"/>
                  <a:pt x="98107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" name="Text 1"/>
          <p:cNvSpPr/>
          <p:nvPr/>
        </p:nvSpPr>
        <p:spPr>
          <a:xfrm>
            <a:off x="381000" y="381000"/>
            <a:ext cx="10858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CATEGORY B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510903" y="419100"/>
            <a:ext cx="2057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 IDEAS • SUSTAINABILITY FOCUS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7239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Eco-Friendly Daily Essentials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Shape 6"/>
          <p:cNvSpPr/>
          <p:nvPr/>
        </p:nvSpPr>
        <p:spPr>
          <a:xfrm>
            <a:off x="5334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" name="Text 7"/>
          <p:cNvSpPr/>
          <p:nvPr/>
        </p:nvSpPr>
        <p:spPr>
          <a:xfrm>
            <a:off x="5048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8200" y="1447800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Bamboo/Steel Bottle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34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Double-wall insulation. Keeps drinks hot/cold 12+ hours.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76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752475" y="19621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76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5" name="Text 13"/>
          <p:cNvSpPr/>
          <p:nvPr/>
        </p:nvSpPr>
        <p:spPr>
          <a:xfrm>
            <a:off x="752475" y="2152650"/>
            <a:ext cx="8286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engraving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48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7" name="Text 15"/>
          <p:cNvSpPr/>
          <p:nvPr/>
        </p:nvSpPr>
        <p:spPr>
          <a:xfrm>
            <a:off x="752475" y="2343150"/>
            <a:ext cx="1362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50-100 | 10-12 days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34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19" name="Shape 17"/>
          <p:cNvSpPr/>
          <p:nvPr/>
        </p:nvSpPr>
        <p:spPr>
          <a:xfrm>
            <a:off x="5476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0" name="Text 18"/>
          <p:cNvSpPr/>
          <p:nvPr/>
        </p:nvSpPr>
        <p:spPr>
          <a:xfrm>
            <a:off x="7048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2291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2291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3" name="Shape 21"/>
          <p:cNvSpPr/>
          <p:nvPr/>
        </p:nvSpPr>
        <p:spPr>
          <a:xfrm>
            <a:off x="43815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4" name="Text 22"/>
          <p:cNvSpPr/>
          <p:nvPr/>
        </p:nvSpPr>
        <p:spPr>
          <a:xfrm>
            <a:off x="43529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686300" y="1447800"/>
            <a:ext cx="1962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Borosilicate Cup + Bamboo Lid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3815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Plastic-free daily use. Reusable mug for coffee/tea.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3957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8" name="Text 26"/>
          <p:cNvSpPr/>
          <p:nvPr/>
        </p:nvSpPr>
        <p:spPr>
          <a:xfrm>
            <a:off x="4600575" y="1962150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&lt;₹800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3957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0" name="Text 28"/>
          <p:cNvSpPr/>
          <p:nvPr/>
        </p:nvSpPr>
        <p:spPr>
          <a:xfrm>
            <a:off x="4600575" y="2152650"/>
            <a:ext cx="6953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Laser/screen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029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2" name="Text 30"/>
          <p:cNvSpPr/>
          <p:nvPr/>
        </p:nvSpPr>
        <p:spPr>
          <a:xfrm>
            <a:off x="4600575" y="2343150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100 | 7-10 days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3815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4" name="Shape 32"/>
          <p:cNvSpPr/>
          <p:nvPr/>
        </p:nvSpPr>
        <p:spPr>
          <a:xfrm>
            <a:off x="43957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45529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0772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0772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8" name="Shape 36"/>
          <p:cNvSpPr/>
          <p:nvPr/>
        </p:nvSpPr>
        <p:spPr>
          <a:xfrm>
            <a:off x="82296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9" name="Text 37"/>
          <p:cNvSpPr/>
          <p:nvPr/>
        </p:nvSpPr>
        <p:spPr>
          <a:xfrm>
            <a:off x="82010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534400" y="1447800"/>
            <a:ext cx="1514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Plantable Stationery Kit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2296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Seed paper notebook + pen/pencil that grows into plants.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438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8448675" y="19621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2438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5" name="Text 43"/>
          <p:cNvSpPr/>
          <p:nvPr/>
        </p:nvSpPr>
        <p:spPr>
          <a:xfrm>
            <a:off x="8448675" y="2152650"/>
            <a:ext cx="10191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Seed paper custom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2510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7" name="Text 45"/>
          <p:cNvSpPr/>
          <p:nvPr/>
        </p:nvSpPr>
        <p:spPr>
          <a:xfrm>
            <a:off x="8448675" y="2343150"/>
            <a:ext cx="1104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12-15 days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296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49" name="Shape 47"/>
          <p:cNvSpPr/>
          <p:nvPr/>
        </p:nvSpPr>
        <p:spPr>
          <a:xfrm>
            <a:off x="8243888" y="26670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0" name="Text 48"/>
          <p:cNvSpPr/>
          <p:nvPr/>
        </p:nvSpPr>
        <p:spPr>
          <a:xfrm>
            <a:off x="8401050" y="2657475"/>
            <a:ext cx="466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903196" y="26670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2" name="Text 50"/>
          <p:cNvSpPr/>
          <p:nvPr/>
        </p:nvSpPr>
        <p:spPr>
          <a:xfrm>
            <a:off x="9060359" y="2657475"/>
            <a:ext cx="5429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Seedballs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810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3810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5" name="Shape 53"/>
          <p:cNvSpPr/>
          <p:nvPr/>
        </p:nvSpPr>
        <p:spPr>
          <a:xfrm>
            <a:off x="5334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6" name="Text 54"/>
          <p:cNvSpPr/>
          <p:nvPr/>
        </p:nvSpPr>
        <p:spPr>
          <a:xfrm>
            <a:off x="5048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838200" y="3343275"/>
            <a:ext cx="1819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Cork Notebook + Cardholder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5334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Low-waste feel, biodegradable. Natural texture premium.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5476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0" name="Text 58"/>
          <p:cNvSpPr/>
          <p:nvPr/>
        </p:nvSpPr>
        <p:spPr>
          <a:xfrm>
            <a:off x="752475" y="38576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5476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2" name="Text 60"/>
          <p:cNvSpPr/>
          <p:nvPr/>
        </p:nvSpPr>
        <p:spPr>
          <a:xfrm>
            <a:off x="752475" y="4048125"/>
            <a:ext cx="571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Debossing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5548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4" name="Text 62"/>
          <p:cNvSpPr/>
          <p:nvPr/>
        </p:nvSpPr>
        <p:spPr>
          <a:xfrm>
            <a:off x="752475" y="4238625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10-12 days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5334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66" name="Shape 64"/>
          <p:cNvSpPr/>
          <p:nvPr/>
        </p:nvSpPr>
        <p:spPr>
          <a:xfrm>
            <a:off x="5476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7" name="Text 65"/>
          <p:cNvSpPr/>
          <p:nvPr/>
        </p:nvSpPr>
        <p:spPr>
          <a:xfrm>
            <a:off x="7048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42291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9" name="Shape 67"/>
          <p:cNvSpPr/>
          <p:nvPr/>
        </p:nvSpPr>
        <p:spPr>
          <a:xfrm>
            <a:off x="42291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0" name="Shape 68"/>
          <p:cNvSpPr/>
          <p:nvPr/>
        </p:nvSpPr>
        <p:spPr>
          <a:xfrm>
            <a:off x="43815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1" name="Text 69"/>
          <p:cNvSpPr/>
          <p:nvPr/>
        </p:nvSpPr>
        <p:spPr>
          <a:xfrm>
            <a:off x="43529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11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4686300" y="3343275"/>
            <a:ext cx="1924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rPET Backpack/Laptop Sleeve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43815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Made from 12-15 recycled bottles. Visible sustainability.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43957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5" name="Text 73"/>
          <p:cNvSpPr/>
          <p:nvPr/>
        </p:nvSpPr>
        <p:spPr>
          <a:xfrm>
            <a:off x="4600575" y="38576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43957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7" name="Text 75"/>
          <p:cNvSpPr/>
          <p:nvPr/>
        </p:nvSpPr>
        <p:spPr>
          <a:xfrm>
            <a:off x="4600575" y="4048125"/>
            <a:ext cx="1009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Embroidery/screen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44029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9" name="Text 77"/>
          <p:cNvSpPr/>
          <p:nvPr/>
        </p:nvSpPr>
        <p:spPr>
          <a:xfrm>
            <a:off x="4600575" y="4238625"/>
            <a:ext cx="1104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12-15 days</a:t>
            </a:r>
            <a:endParaRPr lang="en-US" sz="1600" dirty="0"/>
          </a:p>
        </p:txBody>
      </p:sp>
      <p:sp>
        <p:nvSpPr>
          <p:cNvPr id="80" name="Shape 78"/>
          <p:cNvSpPr/>
          <p:nvPr/>
        </p:nvSpPr>
        <p:spPr>
          <a:xfrm>
            <a:off x="43815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81" name="Shape 79"/>
          <p:cNvSpPr/>
          <p:nvPr/>
        </p:nvSpPr>
        <p:spPr>
          <a:xfrm>
            <a:off x="43957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2" name="Text 80"/>
          <p:cNvSpPr/>
          <p:nvPr/>
        </p:nvSpPr>
        <p:spPr>
          <a:xfrm>
            <a:off x="45529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83" name="Shape 81"/>
          <p:cNvSpPr/>
          <p:nvPr/>
        </p:nvSpPr>
        <p:spPr>
          <a:xfrm>
            <a:off x="80772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84" name="Shape 82"/>
          <p:cNvSpPr/>
          <p:nvPr/>
        </p:nvSpPr>
        <p:spPr>
          <a:xfrm>
            <a:off x="80772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5" name="Shape 83"/>
          <p:cNvSpPr/>
          <p:nvPr/>
        </p:nvSpPr>
        <p:spPr>
          <a:xfrm>
            <a:off x="82296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6" name="Text 84"/>
          <p:cNvSpPr/>
          <p:nvPr/>
        </p:nvSpPr>
        <p:spPr>
          <a:xfrm>
            <a:off x="82010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12</a:t>
            </a:r>
            <a:endParaRPr lang="en-US" sz="1600" dirty="0"/>
          </a:p>
        </p:txBody>
      </p:sp>
      <p:sp>
        <p:nvSpPr>
          <p:cNvPr id="87" name="Text 85"/>
          <p:cNvSpPr/>
          <p:nvPr/>
        </p:nvSpPr>
        <p:spPr>
          <a:xfrm>
            <a:off x="8534400" y="3343275"/>
            <a:ext cx="1657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Desktop Plant/Oxygen Kit</a:t>
            </a:r>
            <a:endParaRPr lang="en-US" sz="1600" dirty="0"/>
          </a:p>
        </p:txBody>
      </p:sp>
      <p:sp>
        <p:nvSpPr>
          <p:cNvPr id="88" name="Text 86"/>
          <p:cNvSpPr/>
          <p:nvPr/>
        </p:nvSpPr>
        <p:spPr>
          <a:xfrm>
            <a:off x="82296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Minimal packaging. Improves air quality, reduces stress.</a:t>
            </a:r>
            <a:endParaRPr lang="en-US" sz="1600" dirty="0"/>
          </a:p>
        </p:txBody>
      </p:sp>
      <p:sp>
        <p:nvSpPr>
          <p:cNvPr id="89" name="Shape 87"/>
          <p:cNvSpPr/>
          <p:nvPr/>
        </p:nvSpPr>
        <p:spPr>
          <a:xfrm>
            <a:off x="82438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0" name="Text 88"/>
          <p:cNvSpPr/>
          <p:nvPr/>
        </p:nvSpPr>
        <p:spPr>
          <a:xfrm>
            <a:off x="8448675" y="3857625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&lt;₹800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82438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92" name="Text 90"/>
          <p:cNvSpPr/>
          <p:nvPr/>
        </p:nvSpPr>
        <p:spPr>
          <a:xfrm>
            <a:off x="8448675" y="4048125"/>
            <a:ext cx="723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Pot engraving</a:t>
            </a:r>
            <a:endParaRPr lang="en-US" sz="1600" dirty="0"/>
          </a:p>
        </p:txBody>
      </p:sp>
      <p:sp>
        <p:nvSpPr>
          <p:cNvPr id="93" name="Shape 91"/>
          <p:cNvSpPr/>
          <p:nvPr/>
        </p:nvSpPr>
        <p:spPr>
          <a:xfrm>
            <a:off x="82510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94" name="Text 92"/>
          <p:cNvSpPr/>
          <p:nvPr/>
        </p:nvSpPr>
        <p:spPr>
          <a:xfrm>
            <a:off x="8448675" y="4238625"/>
            <a:ext cx="10763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7-10 days</a:t>
            </a:r>
            <a:endParaRPr lang="en-US" sz="1600" dirty="0"/>
          </a:p>
        </p:txBody>
      </p:sp>
      <p:sp>
        <p:nvSpPr>
          <p:cNvPr id="95" name="Shape 93"/>
          <p:cNvSpPr/>
          <p:nvPr/>
        </p:nvSpPr>
        <p:spPr>
          <a:xfrm>
            <a:off x="82296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96" name="Shape 94"/>
          <p:cNvSpPr/>
          <p:nvPr/>
        </p:nvSpPr>
        <p:spPr>
          <a:xfrm>
            <a:off x="82438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7" name="Text 95"/>
          <p:cNvSpPr/>
          <p:nvPr/>
        </p:nvSpPr>
        <p:spPr>
          <a:xfrm>
            <a:off x="84010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98" name="Shape 96"/>
          <p:cNvSpPr/>
          <p:nvPr/>
        </p:nvSpPr>
        <p:spPr>
          <a:xfrm>
            <a:off x="381000" y="508635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9" name="Shape 97"/>
          <p:cNvSpPr/>
          <p:nvPr/>
        </p:nvSpPr>
        <p:spPr>
          <a:xfrm>
            <a:off x="519113" y="5200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75357" y="2493"/>
                </a:moveTo>
                <a:cubicBezTo>
                  <a:pt x="177738" y="223"/>
                  <a:pt x="181198" y="-595"/>
                  <a:pt x="184398" y="446"/>
                </a:cubicBezTo>
                <a:cubicBezTo>
                  <a:pt x="188044" y="1674"/>
                  <a:pt x="190500" y="5097"/>
                  <a:pt x="190500" y="8930"/>
                </a:cubicBezTo>
                <a:lnTo>
                  <a:pt x="190500" y="78470"/>
                </a:lnTo>
                <a:cubicBezTo>
                  <a:pt x="190500" y="127285"/>
                  <a:pt x="150279" y="166688"/>
                  <a:pt x="101650" y="166688"/>
                </a:cubicBezTo>
                <a:cubicBezTo>
                  <a:pt x="73000" y="166688"/>
                  <a:pt x="48295" y="148270"/>
                  <a:pt x="39328" y="122523"/>
                </a:cubicBezTo>
                <a:cubicBezTo>
                  <a:pt x="26157" y="133983"/>
                  <a:pt x="17859" y="150837"/>
                  <a:pt x="17859" y="169664"/>
                </a:cubicBezTo>
                <a:cubicBezTo>
                  <a:pt x="17859" y="174613"/>
                  <a:pt x="13878" y="178594"/>
                  <a:pt x="8930" y="178594"/>
                </a:cubicBezTo>
                <a:cubicBezTo>
                  <a:pt x="3981" y="178594"/>
                  <a:pt x="0" y="174613"/>
                  <a:pt x="0" y="169664"/>
                </a:cubicBezTo>
                <a:cubicBezTo>
                  <a:pt x="0" y="141796"/>
                  <a:pt x="14213" y="117239"/>
                  <a:pt x="35756" y="102803"/>
                </a:cubicBezTo>
                <a:cubicBezTo>
                  <a:pt x="48890" y="94022"/>
                  <a:pt x="64554" y="89297"/>
                  <a:pt x="80367" y="89297"/>
                </a:cubicBezTo>
                <a:lnTo>
                  <a:pt x="110133" y="89297"/>
                </a:lnTo>
                <a:cubicBezTo>
                  <a:pt x="115081" y="89297"/>
                  <a:pt x="119063" y="85316"/>
                  <a:pt x="119063" y="80367"/>
                </a:cubicBezTo>
                <a:cubicBezTo>
                  <a:pt x="119063" y="75419"/>
                  <a:pt x="115081" y="71438"/>
                  <a:pt x="110133" y="71438"/>
                </a:cubicBezTo>
                <a:lnTo>
                  <a:pt x="80367" y="71438"/>
                </a:lnTo>
                <a:cubicBezTo>
                  <a:pt x="65596" y="71438"/>
                  <a:pt x="51606" y="74712"/>
                  <a:pt x="39067" y="80553"/>
                </a:cubicBezTo>
                <a:cubicBezTo>
                  <a:pt x="47737" y="54508"/>
                  <a:pt x="72256" y="35719"/>
                  <a:pt x="101203" y="35719"/>
                </a:cubicBezTo>
                <a:cubicBezTo>
                  <a:pt x="125909" y="35719"/>
                  <a:pt x="144289" y="27496"/>
                  <a:pt x="156530" y="19348"/>
                </a:cubicBezTo>
                <a:cubicBezTo>
                  <a:pt x="163674" y="14585"/>
                  <a:pt x="169738" y="8892"/>
                  <a:pt x="175394" y="249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0" name="Text 98"/>
          <p:cNvSpPr/>
          <p:nvPr/>
        </p:nvSpPr>
        <p:spPr>
          <a:xfrm>
            <a:off x="847725" y="5200650"/>
            <a:ext cx="5153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80% of procurement heads prefer eco-friendly gifts.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Source: ChocoCraft Report 2024</a:t>
            </a:r>
            <a:endParaRPr lang="en-US" sz="1600" dirty="0"/>
          </a:p>
        </p:txBody>
      </p:sp>
      <p:sp>
        <p:nvSpPr>
          <p:cNvPr id="101" name="Text 99"/>
          <p:cNvSpPr/>
          <p:nvPr/>
        </p:nvSpPr>
        <p:spPr>
          <a:xfrm>
            <a:off x="10671423" y="5219700"/>
            <a:ext cx="1085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Sustainable Guide →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1028700" cy="266700"/>
          </a:xfrm>
          <a:custGeom>
            <a:avLst/>
            <a:gdLst/>
            <a:ahLst/>
            <a:cxnLst/>
            <a:rect l="l" t="t" r="r" b="b"/>
            <a:pathLst>
              <a:path w="1028700" h="266700">
                <a:moveTo>
                  <a:pt x="38101" y="0"/>
                </a:moveTo>
                <a:lnTo>
                  <a:pt x="990599" y="0"/>
                </a:lnTo>
                <a:cubicBezTo>
                  <a:pt x="1011642" y="0"/>
                  <a:pt x="1028700" y="17058"/>
                  <a:pt x="1028700" y="38101"/>
                </a:cubicBezTo>
                <a:lnTo>
                  <a:pt x="1028700" y="228599"/>
                </a:lnTo>
                <a:cubicBezTo>
                  <a:pt x="1028700" y="249642"/>
                  <a:pt x="1011642" y="266700"/>
                  <a:pt x="9905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" name="Text 1"/>
          <p:cNvSpPr/>
          <p:nvPr/>
        </p:nvSpPr>
        <p:spPr>
          <a:xfrm>
            <a:off x="381000" y="381000"/>
            <a:ext cx="10953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CATEGORY C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522065" y="419100"/>
            <a:ext cx="1657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IDEAS • MOBILITY FOCUS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7239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Hybrid Work Travel + Commute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" name="Shape 6"/>
          <p:cNvSpPr/>
          <p:nvPr/>
        </p:nvSpPr>
        <p:spPr>
          <a:xfrm>
            <a:off x="5334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9" name="Text 7"/>
          <p:cNvSpPr/>
          <p:nvPr/>
        </p:nvSpPr>
        <p:spPr>
          <a:xfrm>
            <a:off x="5048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8200" y="1447800"/>
            <a:ext cx="171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Premium Laptop Backpack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34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Durable, water-resistant. Padded compartments for devices.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76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752475" y="1962150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76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5" name="Text 13"/>
          <p:cNvSpPr/>
          <p:nvPr/>
        </p:nvSpPr>
        <p:spPr>
          <a:xfrm>
            <a:off x="752475" y="2152650"/>
            <a:ext cx="1295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Embroidery/metal badge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48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7" name="Text 15"/>
          <p:cNvSpPr/>
          <p:nvPr/>
        </p:nvSpPr>
        <p:spPr>
          <a:xfrm>
            <a:off x="752475" y="2343150"/>
            <a:ext cx="1095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25 | 14-18 days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34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19" name="Shape 17"/>
          <p:cNvSpPr/>
          <p:nvPr/>
        </p:nvSpPr>
        <p:spPr>
          <a:xfrm>
            <a:off x="5476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0" name="Text 18"/>
          <p:cNvSpPr/>
          <p:nvPr/>
        </p:nvSpPr>
        <p:spPr>
          <a:xfrm>
            <a:off x="7048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2291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2291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3" name="Shape 21"/>
          <p:cNvSpPr/>
          <p:nvPr/>
        </p:nvSpPr>
        <p:spPr>
          <a:xfrm>
            <a:off x="43815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Text 22"/>
          <p:cNvSpPr/>
          <p:nvPr/>
        </p:nvSpPr>
        <p:spPr>
          <a:xfrm>
            <a:off x="43529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686300" y="1447800"/>
            <a:ext cx="1419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 Organiser Pouch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3815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Cables, chargers, adapters in one place. Travel essential.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3957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8" name="Text 26"/>
          <p:cNvSpPr/>
          <p:nvPr/>
        </p:nvSpPr>
        <p:spPr>
          <a:xfrm>
            <a:off x="4600575" y="1962150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&lt;₹800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3957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0" name="Text 28"/>
          <p:cNvSpPr/>
          <p:nvPr/>
        </p:nvSpPr>
        <p:spPr>
          <a:xfrm>
            <a:off x="4600575" y="2152650"/>
            <a:ext cx="942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Debossing/screen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029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2" name="Text 30"/>
          <p:cNvSpPr/>
          <p:nvPr/>
        </p:nvSpPr>
        <p:spPr>
          <a:xfrm>
            <a:off x="4600575" y="2343150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100 | 7-10 days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3815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4" name="Shape 32"/>
          <p:cNvSpPr/>
          <p:nvPr/>
        </p:nvSpPr>
        <p:spPr>
          <a:xfrm>
            <a:off x="43957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45529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0772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0772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8" name="Shape 36"/>
          <p:cNvSpPr/>
          <p:nvPr/>
        </p:nvSpPr>
        <p:spPr>
          <a:xfrm>
            <a:off x="82296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9" name="Text 37"/>
          <p:cNvSpPr/>
          <p:nvPr/>
        </p:nvSpPr>
        <p:spPr>
          <a:xfrm>
            <a:off x="82010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15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534400" y="1447800"/>
            <a:ext cx="1219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Compact Umbrella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2296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Windproof design. Essential for Indian monsoons.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438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8448675" y="1962150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&lt;₹800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2438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5" name="Text 43"/>
          <p:cNvSpPr/>
          <p:nvPr/>
        </p:nvSpPr>
        <p:spPr>
          <a:xfrm>
            <a:off x="8448675" y="2152650"/>
            <a:ext cx="895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Screen on sleeve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2510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7" name="Text 45"/>
          <p:cNvSpPr/>
          <p:nvPr/>
        </p:nvSpPr>
        <p:spPr>
          <a:xfrm>
            <a:off x="8448675" y="2343150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100 | 7-10 days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296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49" name="Shape 47"/>
          <p:cNvSpPr/>
          <p:nvPr/>
        </p:nvSpPr>
        <p:spPr>
          <a:xfrm>
            <a:off x="82438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0" name="Text 48"/>
          <p:cNvSpPr/>
          <p:nvPr/>
        </p:nvSpPr>
        <p:spPr>
          <a:xfrm>
            <a:off x="84010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3810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3810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3" name="Shape 51"/>
          <p:cNvSpPr/>
          <p:nvPr/>
        </p:nvSpPr>
        <p:spPr>
          <a:xfrm>
            <a:off x="5334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4" name="Text 52"/>
          <p:cNvSpPr/>
          <p:nvPr/>
        </p:nvSpPr>
        <p:spPr>
          <a:xfrm>
            <a:off x="5048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16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38200" y="3343275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Travel Tumbler + Cutlery Set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5334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Zero waste on-the-go. Stainless steel, bamboo options.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5476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8" name="Text 56"/>
          <p:cNvSpPr/>
          <p:nvPr/>
        </p:nvSpPr>
        <p:spPr>
          <a:xfrm>
            <a:off x="752475" y="38576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5476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0" name="Text 58"/>
          <p:cNvSpPr/>
          <p:nvPr/>
        </p:nvSpPr>
        <p:spPr>
          <a:xfrm>
            <a:off x="752475" y="4048125"/>
            <a:ext cx="895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on tumbler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5548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2" name="Text 60"/>
          <p:cNvSpPr/>
          <p:nvPr/>
        </p:nvSpPr>
        <p:spPr>
          <a:xfrm>
            <a:off x="752475" y="4238625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10-12 days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5334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64" name="Shape 62"/>
          <p:cNvSpPr/>
          <p:nvPr/>
        </p:nvSpPr>
        <p:spPr>
          <a:xfrm>
            <a:off x="5476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5" name="Text 63"/>
          <p:cNvSpPr/>
          <p:nvPr/>
        </p:nvSpPr>
        <p:spPr>
          <a:xfrm>
            <a:off x="7048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2291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7" name="Shape 65"/>
          <p:cNvSpPr/>
          <p:nvPr/>
        </p:nvSpPr>
        <p:spPr>
          <a:xfrm>
            <a:off x="42291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68" name="Shape 66"/>
          <p:cNvSpPr/>
          <p:nvPr/>
        </p:nvSpPr>
        <p:spPr>
          <a:xfrm>
            <a:off x="43815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69" name="Text 67"/>
          <p:cNvSpPr/>
          <p:nvPr/>
        </p:nvSpPr>
        <p:spPr>
          <a:xfrm>
            <a:off x="43529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17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4686300" y="3343275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RFID Wallet/Card Holder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43815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Vegan leather or cork options. Protects against digital theft.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43957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3" name="Text 71"/>
          <p:cNvSpPr/>
          <p:nvPr/>
        </p:nvSpPr>
        <p:spPr>
          <a:xfrm>
            <a:off x="4600575" y="3857625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&lt;₹800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43957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5" name="Text 73"/>
          <p:cNvSpPr/>
          <p:nvPr/>
        </p:nvSpPr>
        <p:spPr>
          <a:xfrm>
            <a:off x="4600575" y="4048125"/>
            <a:ext cx="571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Debossing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44029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7" name="Text 75"/>
          <p:cNvSpPr/>
          <p:nvPr/>
        </p:nvSpPr>
        <p:spPr>
          <a:xfrm>
            <a:off x="4600575" y="4238625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100 | 7-10 days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43815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79" name="Shape 77"/>
          <p:cNvSpPr/>
          <p:nvPr/>
        </p:nvSpPr>
        <p:spPr>
          <a:xfrm>
            <a:off x="43957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0" name="Text 78"/>
          <p:cNvSpPr/>
          <p:nvPr/>
        </p:nvSpPr>
        <p:spPr>
          <a:xfrm>
            <a:off x="45529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81" name="Shape 79"/>
          <p:cNvSpPr/>
          <p:nvPr/>
        </p:nvSpPr>
        <p:spPr>
          <a:xfrm>
            <a:off x="381000" y="508635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2" name="Shape 80"/>
          <p:cNvSpPr/>
          <p:nvPr/>
        </p:nvSpPr>
        <p:spPr>
          <a:xfrm>
            <a:off x="519113" y="5200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74414" y="17859"/>
                </a:moveTo>
                <a:lnTo>
                  <a:pt x="116086" y="17859"/>
                </a:lnTo>
                <a:cubicBezTo>
                  <a:pt x="117723" y="17859"/>
                  <a:pt x="119063" y="19199"/>
                  <a:pt x="119063" y="20836"/>
                </a:cubicBezTo>
                <a:lnTo>
                  <a:pt x="119063" y="35719"/>
                </a:lnTo>
                <a:lnTo>
                  <a:pt x="71438" y="35719"/>
                </a:lnTo>
                <a:lnTo>
                  <a:pt x="71438" y="20836"/>
                </a:lnTo>
                <a:cubicBezTo>
                  <a:pt x="71438" y="19199"/>
                  <a:pt x="72777" y="17859"/>
                  <a:pt x="74414" y="17859"/>
                </a:cubicBezTo>
                <a:close/>
                <a:moveTo>
                  <a:pt x="53578" y="20836"/>
                </a:moveTo>
                <a:lnTo>
                  <a:pt x="53578" y="35719"/>
                </a:lnTo>
                <a:lnTo>
                  <a:pt x="23812" y="35719"/>
                </a:lnTo>
                <a:cubicBezTo>
                  <a:pt x="10678" y="35719"/>
                  <a:pt x="0" y="46397"/>
                  <a:pt x="0" y="59531"/>
                </a:cubicBezTo>
                <a:lnTo>
                  <a:pt x="0" y="95250"/>
                </a:lnTo>
                <a:lnTo>
                  <a:pt x="190500" y="95250"/>
                </a:lnTo>
                <a:lnTo>
                  <a:pt x="190500" y="59531"/>
                </a:lnTo>
                <a:cubicBezTo>
                  <a:pt x="190500" y="46397"/>
                  <a:pt x="179822" y="35719"/>
                  <a:pt x="166688" y="35719"/>
                </a:cubicBezTo>
                <a:lnTo>
                  <a:pt x="136922" y="35719"/>
                </a:lnTo>
                <a:lnTo>
                  <a:pt x="136922" y="20836"/>
                </a:lnTo>
                <a:cubicBezTo>
                  <a:pt x="136922" y="9339"/>
                  <a:pt x="127583" y="0"/>
                  <a:pt x="116086" y="0"/>
                </a:cubicBezTo>
                <a:lnTo>
                  <a:pt x="74414" y="0"/>
                </a:lnTo>
                <a:cubicBezTo>
                  <a:pt x="62917" y="0"/>
                  <a:pt x="53578" y="9339"/>
                  <a:pt x="53578" y="20836"/>
                </a:cubicBezTo>
                <a:close/>
                <a:moveTo>
                  <a:pt x="190500" y="113109"/>
                </a:moveTo>
                <a:lnTo>
                  <a:pt x="119063" y="113109"/>
                </a:lnTo>
                <a:lnTo>
                  <a:pt x="119063" y="119063"/>
                </a:lnTo>
                <a:cubicBezTo>
                  <a:pt x="119063" y="125648"/>
                  <a:pt x="113742" y="130969"/>
                  <a:pt x="107156" y="130969"/>
                </a:cubicBezTo>
                <a:lnTo>
                  <a:pt x="83344" y="130969"/>
                </a:lnTo>
                <a:cubicBezTo>
                  <a:pt x="76758" y="130969"/>
                  <a:pt x="71438" y="125648"/>
                  <a:pt x="71438" y="119063"/>
                </a:cubicBezTo>
                <a:lnTo>
                  <a:pt x="71438" y="113109"/>
                </a:lnTo>
                <a:lnTo>
                  <a:pt x="0" y="113109"/>
                </a:ln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66688" y="178594"/>
                </a:lnTo>
                <a:cubicBezTo>
                  <a:pt x="179822" y="178594"/>
                  <a:pt x="190500" y="167915"/>
                  <a:pt x="190500" y="154781"/>
                </a:cubicBezTo>
                <a:lnTo>
                  <a:pt x="190500" y="11310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3" name="Text 81"/>
          <p:cNvSpPr/>
          <p:nvPr/>
        </p:nvSpPr>
        <p:spPr>
          <a:xfrm>
            <a:off x="847725" y="5200650"/>
            <a:ext cx="4572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71% of Gen-Z prefer hybrid work.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Mobility-focused gifts match their lifestyle.</a:t>
            </a:r>
            <a:endParaRPr lang="en-US" sz="1600" dirty="0"/>
          </a:p>
        </p:txBody>
      </p:sp>
      <p:sp>
        <p:nvSpPr>
          <p:cNvPr id="84" name="Text 82"/>
          <p:cNvSpPr/>
          <p:nvPr/>
        </p:nvSpPr>
        <p:spPr>
          <a:xfrm>
            <a:off x="10820846" y="5200650"/>
            <a:ext cx="94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Gen-Z Ideas →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1038225" cy="266700"/>
          </a:xfrm>
          <a:custGeom>
            <a:avLst/>
            <a:gdLst/>
            <a:ahLst/>
            <a:cxnLst/>
            <a:rect l="l" t="t" r="r" b="b"/>
            <a:pathLst>
              <a:path w="1038225" h="266700">
                <a:moveTo>
                  <a:pt x="38101" y="0"/>
                </a:moveTo>
                <a:lnTo>
                  <a:pt x="1000124" y="0"/>
                </a:lnTo>
                <a:cubicBezTo>
                  <a:pt x="1021167" y="0"/>
                  <a:pt x="1038225" y="17058"/>
                  <a:pt x="1038225" y="38101"/>
                </a:cubicBezTo>
                <a:lnTo>
                  <a:pt x="1038225" y="228599"/>
                </a:lnTo>
                <a:cubicBezTo>
                  <a:pt x="1038225" y="249642"/>
                  <a:pt x="1021167" y="266700"/>
                  <a:pt x="100012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" name="Text 1"/>
          <p:cNvSpPr/>
          <p:nvPr/>
        </p:nvSpPr>
        <p:spPr>
          <a:xfrm>
            <a:off x="381000" y="381000"/>
            <a:ext cx="11049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CATEGORY 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530251" y="419100"/>
            <a:ext cx="1743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IDEAS • WELLNESS FOCUS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7239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Wellness &amp; Recovery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" name="Shape 6"/>
          <p:cNvSpPr/>
          <p:nvPr/>
        </p:nvSpPr>
        <p:spPr>
          <a:xfrm>
            <a:off x="5334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9" name="Text 7"/>
          <p:cNvSpPr/>
          <p:nvPr/>
        </p:nvSpPr>
        <p:spPr>
          <a:xfrm>
            <a:off x="5048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8200" y="1447800"/>
            <a:ext cx="123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Blue-Light Glasses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34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Quality frames reduce eye strain. Screen-time essential.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76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752475" y="19621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76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5" name="Text 13"/>
          <p:cNvSpPr/>
          <p:nvPr/>
        </p:nvSpPr>
        <p:spPr>
          <a:xfrm>
            <a:off x="752475" y="2152650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on temple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48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7" name="Text 15"/>
          <p:cNvSpPr/>
          <p:nvPr/>
        </p:nvSpPr>
        <p:spPr>
          <a:xfrm>
            <a:off x="752475" y="2343150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10-12 days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34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19" name="Shape 17"/>
          <p:cNvSpPr/>
          <p:nvPr/>
        </p:nvSpPr>
        <p:spPr>
          <a:xfrm>
            <a:off x="5476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0" name="Text 18"/>
          <p:cNvSpPr/>
          <p:nvPr/>
        </p:nvSpPr>
        <p:spPr>
          <a:xfrm>
            <a:off x="7048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2291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2291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3" name="Shape 21"/>
          <p:cNvSpPr/>
          <p:nvPr/>
        </p:nvSpPr>
        <p:spPr>
          <a:xfrm>
            <a:off x="43815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Text 22"/>
          <p:cNvSpPr/>
          <p:nvPr/>
        </p:nvSpPr>
        <p:spPr>
          <a:xfrm>
            <a:off x="43529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686300" y="1447800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Mini Massage Gun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3815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Compact, portable recovery. Post-workout or desk relief.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3957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8" name="Text 26"/>
          <p:cNvSpPr/>
          <p:nvPr/>
        </p:nvSpPr>
        <p:spPr>
          <a:xfrm>
            <a:off x="4600575" y="1962150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3957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0" name="Text 28"/>
          <p:cNvSpPr/>
          <p:nvPr/>
        </p:nvSpPr>
        <p:spPr>
          <a:xfrm>
            <a:off x="4600575" y="2152650"/>
            <a:ext cx="800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Screen on case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029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2" name="Text 30"/>
          <p:cNvSpPr/>
          <p:nvPr/>
        </p:nvSpPr>
        <p:spPr>
          <a:xfrm>
            <a:off x="4600575" y="2343150"/>
            <a:ext cx="1104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20 | 14-18 days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3815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4" name="Shape 32"/>
          <p:cNvSpPr/>
          <p:nvPr/>
        </p:nvSpPr>
        <p:spPr>
          <a:xfrm>
            <a:off x="43957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45529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077200" y="1266825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077200" y="1266825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8" name="Shape 36"/>
          <p:cNvSpPr/>
          <p:nvPr/>
        </p:nvSpPr>
        <p:spPr>
          <a:xfrm>
            <a:off x="8229600" y="1428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9" name="Text 37"/>
          <p:cNvSpPr/>
          <p:nvPr/>
        </p:nvSpPr>
        <p:spPr>
          <a:xfrm>
            <a:off x="8201025" y="1428750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534400" y="1447800"/>
            <a:ext cx="1381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Aroma Diffuser + Oils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229600" y="1733550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Stress relief. Essential oil set for home/office.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43888" y="1981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8448675" y="19621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243888" y="21717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5" name="Text 43"/>
          <p:cNvSpPr/>
          <p:nvPr/>
        </p:nvSpPr>
        <p:spPr>
          <a:xfrm>
            <a:off x="8448675" y="2152650"/>
            <a:ext cx="733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on base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251031" y="2362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7" name="Text 45"/>
          <p:cNvSpPr/>
          <p:nvPr/>
        </p:nvSpPr>
        <p:spPr>
          <a:xfrm>
            <a:off x="8448675" y="2343150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10-12 days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29600" y="2576513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49" name="Shape 47"/>
          <p:cNvSpPr/>
          <p:nvPr/>
        </p:nvSpPr>
        <p:spPr>
          <a:xfrm>
            <a:off x="8243888" y="2724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0" name="Text 48"/>
          <p:cNvSpPr/>
          <p:nvPr/>
        </p:nvSpPr>
        <p:spPr>
          <a:xfrm>
            <a:off x="8401050" y="2724150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3810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3810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3" name="Shape 51"/>
          <p:cNvSpPr/>
          <p:nvPr/>
        </p:nvSpPr>
        <p:spPr>
          <a:xfrm>
            <a:off x="5334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4" name="Text 52"/>
          <p:cNvSpPr/>
          <p:nvPr/>
        </p:nvSpPr>
        <p:spPr>
          <a:xfrm>
            <a:off x="5048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21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38200" y="3343275"/>
            <a:ext cx="2019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Fitness Band/Posture Corrector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5334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 activity or improve posture. Health-conscious choice.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5476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8" name="Text 56"/>
          <p:cNvSpPr/>
          <p:nvPr/>
        </p:nvSpPr>
        <p:spPr>
          <a:xfrm>
            <a:off x="752475" y="38576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5476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0" name="Text 58"/>
          <p:cNvSpPr/>
          <p:nvPr/>
        </p:nvSpPr>
        <p:spPr>
          <a:xfrm>
            <a:off x="752475" y="4048125"/>
            <a:ext cx="8286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Screen on band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5548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2" name="Text 60"/>
          <p:cNvSpPr/>
          <p:nvPr/>
        </p:nvSpPr>
        <p:spPr>
          <a:xfrm>
            <a:off x="752475" y="4238625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 | 10-14 days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5334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64" name="Shape 62"/>
          <p:cNvSpPr/>
          <p:nvPr/>
        </p:nvSpPr>
        <p:spPr>
          <a:xfrm>
            <a:off x="5476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5" name="Text 63"/>
          <p:cNvSpPr/>
          <p:nvPr/>
        </p:nvSpPr>
        <p:spPr>
          <a:xfrm>
            <a:off x="7048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229100" y="3162300"/>
            <a:ext cx="3733800" cy="1771650"/>
          </a:xfrm>
          <a:custGeom>
            <a:avLst/>
            <a:gdLst/>
            <a:ahLst/>
            <a:cxnLst/>
            <a:rect l="l" t="t" r="r" b="b"/>
            <a:pathLst>
              <a:path w="3733800" h="17716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695451"/>
                </a:lnTo>
                <a:cubicBezTo>
                  <a:pt x="3733800" y="1737535"/>
                  <a:pt x="3699685" y="1771650"/>
                  <a:pt x="3657601" y="1771650"/>
                </a:cubicBezTo>
                <a:lnTo>
                  <a:pt x="76199" y="1771650"/>
                </a:lnTo>
                <a:cubicBezTo>
                  <a:pt x="34115" y="1771650"/>
                  <a:pt x="0" y="1737535"/>
                  <a:pt x="0" y="1695451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7" name="Shape 65"/>
          <p:cNvSpPr/>
          <p:nvPr/>
        </p:nvSpPr>
        <p:spPr>
          <a:xfrm>
            <a:off x="4229100" y="3162300"/>
            <a:ext cx="3733800" cy="19050"/>
          </a:xfrm>
          <a:custGeom>
            <a:avLst/>
            <a:gdLst/>
            <a:ahLst/>
            <a:cxnLst/>
            <a:rect l="l" t="t" r="r" b="b"/>
            <a:pathLst>
              <a:path w="3733800" h="19050">
                <a:moveTo>
                  <a:pt x="19050" y="0"/>
                </a:moveTo>
                <a:lnTo>
                  <a:pt x="3714750" y="0"/>
                </a:lnTo>
                <a:cubicBezTo>
                  <a:pt x="3725264" y="0"/>
                  <a:pt x="3733800" y="8536"/>
                  <a:pt x="3733800" y="19050"/>
                </a:cubicBezTo>
                <a:lnTo>
                  <a:pt x="3733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68" name="Shape 66"/>
          <p:cNvSpPr/>
          <p:nvPr/>
        </p:nvSpPr>
        <p:spPr>
          <a:xfrm>
            <a:off x="4381500" y="3324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cubicBezTo>
                  <a:pt x="177384" y="0"/>
                  <a:pt x="228600" y="51216"/>
                  <a:pt x="228600" y="114300"/>
                </a:cubicBezTo>
                <a:lnTo>
                  <a:pt x="228600" y="114300"/>
                </a:lnTo>
                <a:cubicBezTo>
                  <a:pt x="228600" y="177384"/>
                  <a:pt x="177384" y="228600"/>
                  <a:pt x="114300" y="228600"/>
                </a:cubicBezTo>
                <a:lnTo>
                  <a:pt x="114300" y="228600"/>
                </a:lnTo>
                <a:cubicBezTo>
                  <a:pt x="51216" y="228600"/>
                  <a:pt x="0" y="177384"/>
                  <a:pt x="0" y="114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69" name="Text 67"/>
          <p:cNvSpPr/>
          <p:nvPr/>
        </p:nvSpPr>
        <p:spPr>
          <a:xfrm>
            <a:off x="4352925" y="3324225"/>
            <a:ext cx="28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22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4686300" y="3343275"/>
            <a:ext cx="1457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Hydration + Snack Box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4381500" y="3629025"/>
            <a:ext cx="3486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Eco packaging, local sourcing. Healthy workplace fuel.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4395788" y="38766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3" name="Text 71"/>
          <p:cNvSpPr/>
          <p:nvPr/>
        </p:nvSpPr>
        <p:spPr>
          <a:xfrm>
            <a:off x="4600575" y="3857625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&lt;₹800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4395788" y="4067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5" name="Text 73"/>
          <p:cNvSpPr/>
          <p:nvPr/>
        </p:nvSpPr>
        <p:spPr>
          <a:xfrm>
            <a:off x="4600575" y="4048125"/>
            <a:ext cx="590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Box sleeve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4402931" y="42576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7" name="Text 75"/>
          <p:cNvSpPr/>
          <p:nvPr/>
        </p:nvSpPr>
        <p:spPr>
          <a:xfrm>
            <a:off x="4600575" y="4238625"/>
            <a:ext cx="1123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100 | 7-10 days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4381500" y="4471988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  <a:lnTo>
                  <a:pt x="3429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79" name="Shape 77"/>
          <p:cNvSpPr/>
          <p:nvPr/>
        </p:nvSpPr>
        <p:spPr>
          <a:xfrm>
            <a:off x="4395788" y="46196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0" name="Text 78"/>
          <p:cNvSpPr/>
          <p:nvPr/>
        </p:nvSpPr>
        <p:spPr>
          <a:xfrm>
            <a:off x="4552950" y="4619625"/>
            <a:ext cx="46878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</a:t>
            </a:r>
            <a:endParaRPr lang="en-US" sz="1600" dirty="0"/>
          </a:p>
        </p:txBody>
      </p:sp>
      <p:sp>
        <p:nvSpPr>
          <p:cNvPr id="81" name="Shape 79"/>
          <p:cNvSpPr/>
          <p:nvPr/>
        </p:nvSpPr>
        <p:spPr>
          <a:xfrm>
            <a:off x="381000" y="508635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82" name="Shape 80"/>
          <p:cNvSpPr/>
          <p:nvPr/>
        </p:nvSpPr>
        <p:spPr>
          <a:xfrm>
            <a:off x="519113" y="52006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9669" y="32407"/>
                </a:moveTo>
                <a:lnTo>
                  <a:pt x="95250" y="40109"/>
                </a:lnTo>
                <a:lnTo>
                  <a:pt x="100831" y="32407"/>
                </a:lnTo>
                <a:cubicBezTo>
                  <a:pt x="110133" y="19534"/>
                  <a:pt x="125090" y="11906"/>
                  <a:pt x="140977" y="11906"/>
                </a:cubicBezTo>
                <a:cubicBezTo>
                  <a:pt x="168325" y="11906"/>
                  <a:pt x="190500" y="34082"/>
                  <a:pt x="190500" y="61429"/>
                </a:cubicBezTo>
                <a:lnTo>
                  <a:pt x="190500" y="62396"/>
                </a:lnTo>
                <a:cubicBezTo>
                  <a:pt x="190500" y="104142"/>
                  <a:pt x="138447" y="152623"/>
                  <a:pt x="111286" y="173348"/>
                </a:cubicBezTo>
                <a:cubicBezTo>
                  <a:pt x="106673" y="176845"/>
                  <a:pt x="101017" y="178594"/>
                  <a:pt x="95250" y="178594"/>
                </a:cubicBezTo>
                <a:cubicBezTo>
                  <a:pt x="89483" y="178594"/>
                  <a:pt x="83790" y="176882"/>
                  <a:pt x="79214" y="173348"/>
                </a:cubicBezTo>
                <a:cubicBezTo>
                  <a:pt x="52053" y="152623"/>
                  <a:pt x="0" y="104142"/>
                  <a:pt x="0" y="62396"/>
                </a:cubicBezTo>
                <a:lnTo>
                  <a:pt x="0" y="61429"/>
                </a:lnTo>
                <a:cubicBezTo>
                  <a:pt x="0" y="34082"/>
                  <a:pt x="22175" y="11906"/>
                  <a:pt x="49523" y="11906"/>
                </a:cubicBezTo>
                <a:cubicBezTo>
                  <a:pt x="65410" y="11906"/>
                  <a:pt x="80367" y="19534"/>
                  <a:pt x="89669" y="3240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3" name="Text 81"/>
          <p:cNvSpPr/>
          <p:nvPr/>
        </p:nvSpPr>
        <p:spPr>
          <a:xfrm>
            <a:off x="847725" y="5200650"/>
            <a:ext cx="5686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92% of Gen-Z graduates want to discuss mental health at work.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Wellness gifts show you care.</a:t>
            </a:r>
            <a:endParaRPr lang="en-US" sz="1600" dirty="0"/>
          </a:p>
        </p:txBody>
      </p:sp>
      <p:sp>
        <p:nvSpPr>
          <p:cNvPr id="84" name="Text 82"/>
          <p:cNvSpPr/>
          <p:nvPr/>
        </p:nvSpPr>
        <p:spPr>
          <a:xfrm>
            <a:off x="10820846" y="5200650"/>
            <a:ext cx="94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Gen-Z Ideas →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1009650" cy="266700"/>
          </a:xfrm>
          <a:custGeom>
            <a:avLst/>
            <a:gdLst/>
            <a:ahLst/>
            <a:cxnLst/>
            <a:rect l="l" t="t" r="r" b="b"/>
            <a:pathLst>
              <a:path w="1009650" h="266700">
                <a:moveTo>
                  <a:pt x="38101" y="0"/>
                </a:moveTo>
                <a:lnTo>
                  <a:pt x="971549" y="0"/>
                </a:lnTo>
                <a:cubicBezTo>
                  <a:pt x="992592" y="0"/>
                  <a:pt x="1009650" y="17058"/>
                  <a:pt x="1009650" y="38101"/>
                </a:cubicBezTo>
                <a:lnTo>
                  <a:pt x="1009650" y="228599"/>
                </a:lnTo>
                <a:cubicBezTo>
                  <a:pt x="1009650" y="249642"/>
                  <a:pt x="992592" y="266700"/>
                  <a:pt x="971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" name="Text 1"/>
          <p:cNvSpPr/>
          <p:nvPr/>
        </p:nvSpPr>
        <p:spPr>
          <a:xfrm>
            <a:off x="381000" y="381000"/>
            <a:ext cx="10763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CATEGORY 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505992" y="419100"/>
            <a:ext cx="2047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 IDEAS • SKILL-BUILDING FOCUS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7239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Creator + Learning Kits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Gifts Gen-Z actually wants to receive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1571625"/>
            <a:ext cx="5638800" cy="1924050"/>
          </a:xfrm>
          <a:custGeom>
            <a:avLst/>
            <a:gdLst/>
            <a:ahLst/>
            <a:cxnLst/>
            <a:rect l="l" t="t" r="r" b="b"/>
            <a:pathLst>
              <a:path w="5638800" h="1924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847858"/>
                </a:lnTo>
                <a:cubicBezTo>
                  <a:pt x="5638800" y="1889938"/>
                  <a:pt x="5604688" y="1924050"/>
                  <a:pt x="5562608" y="1924050"/>
                </a:cubicBezTo>
                <a:lnTo>
                  <a:pt x="76192" y="1924050"/>
                </a:lnTo>
                <a:cubicBezTo>
                  <a:pt x="34112" y="1924050"/>
                  <a:pt x="0" y="1889938"/>
                  <a:pt x="0" y="1847858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1000" y="1571625"/>
            <a:ext cx="5638800" cy="19050"/>
          </a:xfrm>
          <a:custGeom>
            <a:avLst/>
            <a:gdLst/>
            <a:ahLst/>
            <a:cxnLst/>
            <a:rect l="l" t="t" r="r" b="b"/>
            <a:pathLst>
              <a:path w="5638800" h="19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9" name="Shape 7"/>
          <p:cNvSpPr/>
          <p:nvPr/>
        </p:nvSpPr>
        <p:spPr>
          <a:xfrm>
            <a:off x="571500" y="17716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10" name="Text 8"/>
          <p:cNvSpPr/>
          <p:nvPr/>
        </p:nvSpPr>
        <p:spPr>
          <a:xfrm>
            <a:off x="538163" y="17716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23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52500" y="1790700"/>
            <a:ext cx="94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Creator Kit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1500" y="2190750"/>
            <a:ext cx="5324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Tripod + clip mic + ring light for remote content creation. Side-hustle essential.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85788" y="25146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4" name="Text 12"/>
          <p:cNvSpPr/>
          <p:nvPr/>
        </p:nvSpPr>
        <p:spPr>
          <a:xfrm>
            <a:off x="790575" y="2495550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52788" y="25146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6" name="Text 14"/>
          <p:cNvSpPr/>
          <p:nvPr/>
        </p:nvSpPr>
        <p:spPr>
          <a:xfrm>
            <a:off x="3457575" y="2495550"/>
            <a:ext cx="800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on tripod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92931" y="2743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8" name="Text 16"/>
          <p:cNvSpPr/>
          <p:nvPr/>
        </p:nvSpPr>
        <p:spPr>
          <a:xfrm>
            <a:off x="790575" y="2724150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20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252788" y="2743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ubicBezTo>
                  <a:pt x="0" y="25608"/>
                  <a:pt x="25608" y="0"/>
                  <a:pt x="57150" y="0"/>
                </a:cubicBezTo>
                <a:close/>
                <a:moveTo>
                  <a:pt x="51792" y="26789"/>
                </a:moveTo>
                <a:lnTo>
                  <a:pt x="51792" y="57150"/>
                </a:lnTo>
                <a:cubicBezTo>
                  <a:pt x="51792" y="58936"/>
                  <a:pt x="52685" y="60610"/>
                  <a:pt x="54181" y="61615"/>
                </a:cubicBezTo>
                <a:lnTo>
                  <a:pt x="75612" y="75902"/>
                </a:lnTo>
                <a:cubicBezTo>
                  <a:pt x="78068" y="77554"/>
                  <a:pt x="81394" y="76885"/>
                  <a:pt x="83046" y="74407"/>
                </a:cubicBezTo>
                <a:cubicBezTo>
                  <a:pt x="84698" y="71929"/>
                  <a:pt x="84028" y="68625"/>
                  <a:pt x="81550" y="66973"/>
                </a:cubicBezTo>
                <a:lnTo>
                  <a:pt x="62508" y="54293"/>
                </a:lnTo>
                <a:lnTo>
                  <a:pt x="62508" y="26789"/>
                </a:lnTo>
                <a:cubicBezTo>
                  <a:pt x="62508" y="23820"/>
                  <a:pt x="60119" y="21431"/>
                  <a:pt x="57150" y="21431"/>
                </a:cubicBezTo>
                <a:cubicBezTo>
                  <a:pt x="54181" y="21431"/>
                  <a:pt x="51792" y="23820"/>
                  <a:pt x="51792" y="26789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0" name="Text 18"/>
          <p:cNvSpPr/>
          <p:nvPr/>
        </p:nvSpPr>
        <p:spPr>
          <a:xfrm>
            <a:off x="3457575" y="2724150"/>
            <a:ext cx="571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14-18 days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71500" y="2995613"/>
            <a:ext cx="5257800" cy="9525"/>
          </a:xfrm>
          <a:custGeom>
            <a:avLst/>
            <a:gdLst/>
            <a:ahLst/>
            <a:cxnLst/>
            <a:rect l="l" t="t" r="r" b="b"/>
            <a:pathLst>
              <a:path w="5257800" h="9525">
                <a:moveTo>
                  <a:pt x="0" y="0"/>
                </a:moveTo>
                <a:lnTo>
                  <a:pt x="5257800" y="0"/>
                </a:lnTo>
                <a:lnTo>
                  <a:pt x="5257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22" name="Shape 20"/>
          <p:cNvSpPr/>
          <p:nvPr/>
        </p:nvSpPr>
        <p:spPr>
          <a:xfrm>
            <a:off x="585788" y="31432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3" name="Text 21"/>
          <p:cNvSpPr/>
          <p:nvPr/>
        </p:nvSpPr>
        <p:spPr>
          <a:xfrm>
            <a:off x="742950" y="3143250"/>
            <a:ext cx="1104176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Amazon: Creator Kits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72200" y="1571625"/>
            <a:ext cx="5638800" cy="1924050"/>
          </a:xfrm>
          <a:custGeom>
            <a:avLst/>
            <a:gdLst/>
            <a:ahLst/>
            <a:cxnLst/>
            <a:rect l="l" t="t" r="r" b="b"/>
            <a:pathLst>
              <a:path w="5638800" h="1924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847858"/>
                </a:lnTo>
                <a:cubicBezTo>
                  <a:pt x="5638800" y="1889938"/>
                  <a:pt x="5604688" y="1924050"/>
                  <a:pt x="5562608" y="1924050"/>
                </a:cubicBezTo>
                <a:lnTo>
                  <a:pt x="76192" y="1924050"/>
                </a:lnTo>
                <a:cubicBezTo>
                  <a:pt x="34112" y="1924050"/>
                  <a:pt x="0" y="1889938"/>
                  <a:pt x="0" y="1847858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72200" y="1571625"/>
            <a:ext cx="5638800" cy="19050"/>
          </a:xfrm>
          <a:custGeom>
            <a:avLst/>
            <a:gdLst/>
            <a:ahLst/>
            <a:cxnLst/>
            <a:rect l="l" t="t" r="r" b="b"/>
            <a:pathLst>
              <a:path w="5638800" h="19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6" name="Shape 24"/>
          <p:cNvSpPr/>
          <p:nvPr/>
        </p:nvSpPr>
        <p:spPr>
          <a:xfrm>
            <a:off x="6362700" y="17716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7" name="Text 25"/>
          <p:cNvSpPr/>
          <p:nvPr/>
        </p:nvSpPr>
        <p:spPr>
          <a:xfrm>
            <a:off x="6329363" y="1771650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743700" y="1790700"/>
            <a:ext cx="1581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Digital Note Tablet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362700" y="2190750"/>
            <a:ext cx="5324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E-ink writing pad for digital note-taking. Paperless productivity.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76988" y="25146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1" name="Text 29"/>
          <p:cNvSpPr/>
          <p:nvPr/>
        </p:nvSpPr>
        <p:spPr>
          <a:xfrm>
            <a:off x="6581775" y="2495550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9043988" y="25146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3" name="Text 31"/>
          <p:cNvSpPr/>
          <p:nvPr/>
        </p:nvSpPr>
        <p:spPr>
          <a:xfrm>
            <a:off x="9248775" y="249555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Screen on bezel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84131" y="2743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5" name="Text 33"/>
          <p:cNvSpPr/>
          <p:nvPr/>
        </p:nvSpPr>
        <p:spPr>
          <a:xfrm>
            <a:off x="6581775" y="2724150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20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9043988" y="27432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ubicBezTo>
                  <a:pt x="0" y="25608"/>
                  <a:pt x="25608" y="0"/>
                  <a:pt x="57150" y="0"/>
                </a:cubicBezTo>
                <a:close/>
                <a:moveTo>
                  <a:pt x="51792" y="26789"/>
                </a:moveTo>
                <a:lnTo>
                  <a:pt x="51792" y="57150"/>
                </a:lnTo>
                <a:cubicBezTo>
                  <a:pt x="51792" y="58936"/>
                  <a:pt x="52685" y="60610"/>
                  <a:pt x="54181" y="61615"/>
                </a:cubicBezTo>
                <a:lnTo>
                  <a:pt x="75612" y="75902"/>
                </a:lnTo>
                <a:cubicBezTo>
                  <a:pt x="78068" y="77554"/>
                  <a:pt x="81394" y="76885"/>
                  <a:pt x="83046" y="74407"/>
                </a:cubicBezTo>
                <a:cubicBezTo>
                  <a:pt x="84698" y="71929"/>
                  <a:pt x="84028" y="68625"/>
                  <a:pt x="81550" y="66973"/>
                </a:cubicBezTo>
                <a:lnTo>
                  <a:pt x="62508" y="54293"/>
                </a:lnTo>
                <a:lnTo>
                  <a:pt x="62508" y="26789"/>
                </a:lnTo>
                <a:cubicBezTo>
                  <a:pt x="62508" y="23820"/>
                  <a:pt x="60119" y="21431"/>
                  <a:pt x="57150" y="21431"/>
                </a:cubicBezTo>
                <a:cubicBezTo>
                  <a:pt x="54181" y="21431"/>
                  <a:pt x="51792" y="23820"/>
                  <a:pt x="51792" y="26789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7" name="Text 35"/>
          <p:cNvSpPr/>
          <p:nvPr/>
        </p:nvSpPr>
        <p:spPr>
          <a:xfrm>
            <a:off x="9248775" y="2724150"/>
            <a:ext cx="571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14-18 days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62700" y="2995613"/>
            <a:ext cx="5257800" cy="9525"/>
          </a:xfrm>
          <a:custGeom>
            <a:avLst/>
            <a:gdLst/>
            <a:ahLst/>
            <a:cxnLst/>
            <a:rect l="l" t="t" r="r" b="b"/>
            <a:pathLst>
              <a:path w="5257800" h="9525">
                <a:moveTo>
                  <a:pt x="0" y="0"/>
                </a:moveTo>
                <a:lnTo>
                  <a:pt x="5257800" y="0"/>
                </a:lnTo>
                <a:lnTo>
                  <a:pt x="5257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9" name="Shape 37"/>
          <p:cNvSpPr/>
          <p:nvPr/>
        </p:nvSpPr>
        <p:spPr>
          <a:xfrm>
            <a:off x="6376988" y="31432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0" name="Text 38"/>
          <p:cNvSpPr/>
          <p:nvPr/>
        </p:nvSpPr>
        <p:spPr>
          <a:xfrm>
            <a:off x="6534150" y="3143250"/>
            <a:ext cx="116646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Amazon: E-ink Tablets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381000" y="3657600"/>
            <a:ext cx="5638800" cy="1924050"/>
          </a:xfrm>
          <a:custGeom>
            <a:avLst/>
            <a:gdLst/>
            <a:ahLst/>
            <a:cxnLst/>
            <a:rect l="l" t="t" r="r" b="b"/>
            <a:pathLst>
              <a:path w="5638800" h="1924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847858"/>
                </a:lnTo>
                <a:cubicBezTo>
                  <a:pt x="5638800" y="1889938"/>
                  <a:pt x="5604688" y="1924050"/>
                  <a:pt x="5562608" y="1924050"/>
                </a:cubicBezTo>
                <a:lnTo>
                  <a:pt x="76192" y="1924050"/>
                </a:lnTo>
                <a:cubicBezTo>
                  <a:pt x="34112" y="1924050"/>
                  <a:pt x="0" y="1889938"/>
                  <a:pt x="0" y="1847858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381000" y="3657600"/>
            <a:ext cx="5638800" cy="19050"/>
          </a:xfrm>
          <a:custGeom>
            <a:avLst/>
            <a:gdLst/>
            <a:ahLst/>
            <a:cxnLst/>
            <a:rect l="l" t="t" r="r" b="b"/>
            <a:pathLst>
              <a:path w="5638800" h="19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Shape 41"/>
          <p:cNvSpPr/>
          <p:nvPr/>
        </p:nvSpPr>
        <p:spPr>
          <a:xfrm>
            <a:off x="571500" y="38576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4" name="Text 42"/>
          <p:cNvSpPr/>
          <p:nvPr/>
        </p:nvSpPr>
        <p:spPr>
          <a:xfrm>
            <a:off x="538163" y="3857625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25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952500" y="3876675"/>
            <a:ext cx="1924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Online Course Voucher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571500" y="4276725"/>
            <a:ext cx="5324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Learning wallet for Coursera, Udemy, LinkedIn Learning. Flexible skill development.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585788" y="46005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8" name="Text 46"/>
          <p:cNvSpPr/>
          <p:nvPr/>
        </p:nvSpPr>
        <p:spPr>
          <a:xfrm>
            <a:off x="790575" y="4581525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3252788" y="46005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0" name="Text 48"/>
          <p:cNvSpPr/>
          <p:nvPr/>
        </p:nvSpPr>
        <p:spPr>
          <a:xfrm>
            <a:off x="3457575" y="4581525"/>
            <a:ext cx="876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Custom voucher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592931" y="48291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2" name="Text 50"/>
          <p:cNvSpPr/>
          <p:nvPr/>
        </p:nvSpPr>
        <p:spPr>
          <a:xfrm>
            <a:off x="790575" y="4810125"/>
            <a:ext cx="5048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25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252788" y="4829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ubicBezTo>
                  <a:pt x="0" y="25608"/>
                  <a:pt x="25608" y="0"/>
                  <a:pt x="57150" y="0"/>
                </a:cubicBezTo>
                <a:close/>
                <a:moveTo>
                  <a:pt x="51792" y="26789"/>
                </a:moveTo>
                <a:lnTo>
                  <a:pt x="51792" y="57150"/>
                </a:lnTo>
                <a:cubicBezTo>
                  <a:pt x="51792" y="58936"/>
                  <a:pt x="52685" y="60610"/>
                  <a:pt x="54181" y="61615"/>
                </a:cubicBezTo>
                <a:lnTo>
                  <a:pt x="75612" y="75902"/>
                </a:lnTo>
                <a:cubicBezTo>
                  <a:pt x="78068" y="77554"/>
                  <a:pt x="81394" y="76885"/>
                  <a:pt x="83046" y="74407"/>
                </a:cubicBezTo>
                <a:cubicBezTo>
                  <a:pt x="84698" y="71929"/>
                  <a:pt x="84028" y="68625"/>
                  <a:pt x="81550" y="66973"/>
                </a:cubicBezTo>
                <a:lnTo>
                  <a:pt x="62508" y="54293"/>
                </a:lnTo>
                <a:lnTo>
                  <a:pt x="62508" y="26789"/>
                </a:lnTo>
                <a:cubicBezTo>
                  <a:pt x="62508" y="23820"/>
                  <a:pt x="60119" y="21431"/>
                  <a:pt x="57150" y="21431"/>
                </a:cubicBezTo>
                <a:cubicBezTo>
                  <a:pt x="54181" y="21431"/>
                  <a:pt x="51792" y="23820"/>
                  <a:pt x="51792" y="26789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4" name="Text 52"/>
          <p:cNvSpPr/>
          <p:nvPr/>
        </p:nvSpPr>
        <p:spPr>
          <a:xfrm>
            <a:off x="3457575" y="4810125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Instant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571500" y="5081588"/>
            <a:ext cx="5257800" cy="9525"/>
          </a:xfrm>
          <a:custGeom>
            <a:avLst/>
            <a:gdLst/>
            <a:ahLst/>
            <a:cxnLst/>
            <a:rect l="l" t="t" r="r" b="b"/>
            <a:pathLst>
              <a:path w="5257800" h="9525">
                <a:moveTo>
                  <a:pt x="0" y="0"/>
                </a:moveTo>
                <a:lnTo>
                  <a:pt x="5257800" y="0"/>
                </a:lnTo>
                <a:lnTo>
                  <a:pt x="5257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56" name="Shape 54"/>
          <p:cNvSpPr/>
          <p:nvPr/>
        </p:nvSpPr>
        <p:spPr>
          <a:xfrm>
            <a:off x="585788" y="51720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7" name="Text 55"/>
          <p:cNvSpPr/>
          <p:nvPr/>
        </p:nvSpPr>
        <p:spPr>
          <a:xfrm>
            <a:off x="742950" y="5162550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Coursera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1328886" y="51720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9" name="Text 57"/>
          <p:cNvSpPr/>
          <p:nvPr/>
        </p:nvSpPr>
        <p:spPr>
          <a:xfrm>
            <a:off x="1486049" y="5162550"/>
            <a:ext cx="428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Udemy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172200" y="3657600"/>
            <a:ext cx="5638800" cy="1924050"/>
          </a:xfrm>
          <a:custGeom>
            <a:avLst/>
            <a:gdLst/>
            <a:ahLst/>
            <a:cxnLst/>
            <a:rect l="l" t="t" r="r" b="b"/>
            <a:pathLst>
              <a:path w="5638800" h="1924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847858"/>
                </a:lnTo>
                <a:cubicBezTo>
                  <a:pt x="5638800" y="1889938"/>
                  <a:pt x="5604688" y="1924050"/>
                  <a:pt x="5562608" y="1924050"/>
                </a:cubicBezTo>
                <a:lnTo>
                  <a:pt x="76192" y="1924050"/>
                </a:lnTo>
                <a:cubicBezTo>
                  <a:pt x="34112" y="1924050"/>
                  <a:pt x="0" y="1889938"/>
                  <a:pt x="0" y="1847858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1" name="Shape 59"/>
          <p:cNvSpPr/>
          <p:nvPr/>
        </p:nvSpPr>
        <p:spPr>
          <a:xfrm>
            <a:off x="6172200" y="3657600"/>
            <a:ext cx="5638800" cy="19050"/>
          </a:xfrm>
          <a:custGeom>
            <a:avLst/>
            <a:gdLst/>
            <a:ahLst/>
            <a:cxnLst/>
            <a:rect l="l" t="t" r="r" b="b"/>
            <a:pathLst>
              <a:path w="5638800" h="19050">
                <a:moveTo>
                  <a:pt x="19050" y="0"/>
                </a:moveTo>
                <a:lnTo>
                  <a:pt x="5619750" y="0"/>
                </a:lnTo>
                <a:cubicBezTo>
                  <a:pt x="5630264" y="0"/>
                  <a:pt x="5638800" y="8536"/>
                  <a:pt x="5638800" y="19050"/>
                </a:cubicBezTo>
                <a:lnTo>
                  <a:pt x="5638800" y="19050"/>
                </a:lnTo>
                <a:lnTo>
                  <a:pt x="0" y="19050"/>
                </a:ln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2" name="Shape 60"/>
          <p:cNvSpPr/>
          <p:nvPr/>
        </p:nvSpPr>
        <p:spPr>
          <a:xfrm>
            <a:off x="6362700" y="38576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3" name="Text 61"/>
          <p:cNvSpPr/>
          <p:nvPr/>
        </p:nvSpPr>
        <p:spPr>
          <a:xfrm>
            <a:off x="6329363" y="3857625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26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6743700" y="3876675"/>
            <a:ext cx="2286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"Build Your AI Workflow" Kit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362700" y="4276725"/>
            <a:ext cx="5324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Prompt cards + notebook + quick guide. Highly brandable, timely topic.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6376988" y="46005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255" y="21431"/>
                </a:moveTo>
                <a:lnTo>
                  <a:pt x="7255" y="54806"/>
                </a:lnTo>
                <a:cubicBezTo>
                  <a:pt x="7255" y="58601"/>
                  <a:pt x="8751" y="62240"/>
                  <a:pt x="11430" y="64919"/>
                </a:cubicBezTo>
                <a:lnTo>
                  <a:pt x="54293" y="107781"/>
                </a:lnTo>
                <a:cubicBezTo>
                  <a:pt x="59874" y="113362"/>
                  <a:pt x="68915" y="113362"/>
                  <a:pt x="74496" y="107781"/>
                </a:cubicBezTo>
                <a:lnTo>
                  <a:pt x="107871" y="74407"/>
                </a:lnTo>
                <a:cubicBezTo>
                  <a:pt x="113452" y="68826"/>
                  <a:pt x="113452" y="59784"/>
                  <a:pt x="107871" y="54203"/>
                </a:cubicBezTo>
                <a:lnTo>
                  <a:pt x="65008" y="11341"/>
                </a:lnTo>
                <a:cubicBezTo>
                  <a:pt x="62329" y="8639"/>
                  <a:pt x="58713" y="7144"/>
                  <a:pt x="54918" y="7144"/>
                </a:cubicBezTo>
                <a:lnTo>
                  <a:pt x="21543" y="7144"/>
                </a:lnTo>
                <a:cubicBezTo>
                  <a:pt x="13662" y="7144"/>
                  <a:pt x="7255" y="13551"/>
                  <a:pt x="7255" y="21431"/>
                </a:cubicBezTo>
                <a:close/>
                <a:moveTo>
                  <a:pt x="32258" y="25003"/>
                </a:moveTo>
                <a:cubicBezTo>
                  <a:pt x="36201" y="25003"/>
                  <a:pt x="39402" y="28204"/>
                  <a:pt x="39402" y="32147"/>
                </a:cubicBezTo>
                <a:cubicBezTo>
                  <a:pt x="39402" y="36090"/>
                  <a:pt x="36201" y="39291"/>
                  <a:pt x="32258" y="39291"/>
                </a:cubicBezTo>
                <a:cubicBezTo>
                  <a:pt x="28316" y="39291"/>
                  <a:pt x="25115" y="36090"/>
                  <a:pt x="25115" y="32147"/>
                </a:cubicBezTo>
                <a:cubicBezTo>
                  <a:pt x="25115" y="28204"/>
                  <a:pt x="28316" y="25003"/>
                  <a:pt x="32258" y="2500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7" name="Text 65"/>
          <p:cNvSpPr/>
          <p:nvPr/>
        </p:nvSpPr>
        <p:spPr>
          <a:xfrm>
            <a:off x="6581775" y="4581525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₹800-2,500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9043988" y="46005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4288" y="14288"/>
                </a:moveTo>
                <a:cubicBezTo>
                  <a:pt x="14288" y="6407"/>
                  <a:pt x="20695" y="0"/>
                  <a:pt x="28575" y="0"/>
                </a:cubicBezTo>
                <a:lnTo>
                  <a:pt x="76237" y="0"/>
                </a:lnTo>
                <a:cubicBezTo>
                  <a:pt x="80032" y="0"/>
                  <a:pt x="83671" y="1496"/>
                  <a:pt x="86350" y="4175"/>
                </a:cubicBezTo>
                <a:lnTo>
                  <a:pt x="95838" y="13662"/>
                </a:lnTo>
                <a:cubicBezTo>
                  <a:pt x="98517" y="16341"/>
                  <a:pt x="100013" y="19980"/>
                  <a:pt x="100013" y="23775"/>
                </a:cubicBezTo>
                <a:lnTo>
                  <a:pt x="100013" y="32147"/>
                </a:lnTo>
                <a:lnTo>
                  <a:pt x="14288" y="32147"/>
                </a:lnTo>
                <a:lnTo>
                  <a:pt x="14288" y="14288"/>
                </a:lnTo>
                <a:close/>
                <a:moveTo>
                  <a:pt x="0" y="57150"/>
                </a:moveTo>
                <a:cubicBezTo>
                  <a:pt x="0" y="49270"/>
                  <a:pt x="6407" y="42863"/>
                  <a:pt x="14288" y="42863"/>
                </a:cubicBezTo>
                <a:lnTo>
                  <a:pt x="100013" y="42863"/>
                </a:lnTo>
                <a:cubicBezTo>
                  <a:pt x="107893" y="42863"/>
                  <a:pt x="114300" y="49270"/>
                  <a:pt x="114300" y="57150"/>
                </a:cubicBezTo>
                <a:lnTo>
                  <a:pt x="114300" y="78581"/>
                </a:lnTo>
                <a:cubicBezTo>
                  <a:pt x="114300" y="82533"/>
                  <a:pt x="111108" y="85725"/>
                  <a:pt x="107156" y="85725"/>
                </a:cubicBezTo>
                <a:lnTo>
                  <a:pt x="100013" y="85725"/>
                </a:lnTo>
                <a:lnTo>
                  <a:pt x="100013" y="100013"/>
                </a:lnTo>
                <a:cubicBezTo>
                  <a:pt x="100013" y="107893"/>
                  <a:pt x="93605" y="114300"/>
                  <a:pt x="85725" y="114300"/>
                </a:cubicBezTo>
                <a:lnTo>
                  <a:pt x="28575" y="114300"/>
                </a:lnTo>
                <a:cubicBezTo>
                  <a:pt x="20695" y="114300"/>
                  <a:pt x="14288" y="107893"/>
                  <a:pt x="14288" y="100013"/>
                </a:cubicBezTo>
                <a:lnTo>
                  <a:pt x="14288" y="85725"/>
                </a:lnTo>
                <a:lnTo>
                  <a:pt x="7144" y="85725"/>
                </a:lnTo>
                <a:cubicBezTo>
                  <a:pt x="3192" y="85725"/>
                  <a:pt x="0" y="82533"/>
                  <a:pt x="0" y="78581"/>
                </a:cubicBezTo>
                <a:lnTo>
                  <a:pt x="0" y="57150"/>
                </a:lnTo>
                <a:close/>
                <a:moveTo>
                  <a:pt x="28575" y="92869"/>
                </a:moveTo>
                <a:lnTo>
                  <a:pt x="28575" y="100013"/>
                </a:lnTo>
                <a:lnTo>
                  <a:pt x="85725" y="100013"/>
                </a:lnTo>
                <a:lnTo>
                  <a:pt x="85725" y="78581"/>
                </a:lnTo>
                <a:lnTo>
                  <a:pt x="28575" y="78581"/>
                </a:lnTo>
                <a:lnTo>
                  <a:pt x="28575" y="92869"/>
                </a:lnTo>
                <a:close/>
                <a:moveTo>
                  <a:pt x="101798" y="60722"/>
                </a:moveTo>
                <a:cubicBezTo>
                  <a:pt x="101798" y="57765"/>
                  <a:pt x="99398" y="55364"/>
                  <a:pt x="96441" y="55364"/>
                </a:cubicBezTo>
                <a:cubicBezTo>
                  <a:pt x="93484" y="55364"/>
                  <a:pt x="91083" y="57765"/>
                  <a:pt x="91083" y="60722"/>
                </a:cubicBezTo>
                <a:cubicBezTo>
                  <a:pt x="91083" y="63679"/>
                  <a:pt x="93484" y="66080"/>
                  <a:pt x="96441" y="66080"/>
                </a:cubicBezTo>
                <a:cubicBezTo>
                  <a:pt x="99398" y="66080"/>
                  <a:pt x="101798" y="63679"/>
                  <a:pt x="101798" y="6072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69" name="Text 67"/>
          <p:cNvSpPr/>
          <p:nvPr/>
        </p:nvSpPr>
        <p:spPr>
          <a:xfrm>
            <a:off x="9248775" y="4581525"/>
            <a:ext cx="942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Full customization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6384131" y="482917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82466" y="28575"/>
                </a:moveTo>
                <a:lnTo>
                  <a:pt x="74808" y="17859"/>
                </a:lnTo>
                <a:lnTo>
                  <a:pt x="25226" y="17859"/>
                </a:lnTo>
                <a:lnTo>
                  <a:pt x="17569" y="28575"/>
                </a:lnTo>
                <a:lnTo>
                  <a:pt x="82466" y="28575"/>
                </a:lnTo>
                <a:close/>
                <a:moveTo>
                  <a:pt x="0" y="33151"/>
                </a:moveTo>
                <a:cubicBezTo>
                  <a:pt x="0" y="30182"/>
                  <a:pt x="938" y="27280"/>
                  <a:pt x="2657" y="24847"/>
                </a:cubicBezTo>
                <a:lnTo>
                  <a:pt x="13595" y="9555"/>
                </a:lnTo>
                <a:cubicBezTo>
                  <a:pt x="16274" y="5804"/>
                  <a:pt x="20605" y="3572"/>
                  <a:pt x="25204" y="3572"/>
                </a:cubicBezTo>
                <a:lnTo>
                  <a:pt x="74786" y="3572"/>
                </a:lnTo>
                <a:cubicBezTo>
                  <a:pt x="79407" y="3572"/>
                  <a:pt x="83738" y="5804"/>
                  <a:pt x="86417" y="9555"/>
                </a:cubicBezTo>
                <a:lnTo>
                  <a:pt x="97334" y="24847"/>
                </a:lnTo>
                <a:cubicBezTo>
                  <a:pt x="99075" y="27280"/>
                  <a:pt x="99990" y="30182"/>
                  <a:pt x="99990" y="3315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3315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1" name="Text 69"/>
          <p:cNvSpPr/>
          <p:nvPr/>
        </p:nvSpPr>
        <p:spPr>
          <a:xfrm>
            <a:off x="6581775" y="481012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50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9043988" y="4829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ubicBezTo>
                  <a:pt x="0" y="25608"/>
                  <a:pt x="25608" y="0"/>
                  <a:pt x="57150" y="0"/>
                </a:cubicBezTo>
                <a:close/>
                <a:moveTo>
                  <a:pt x="51792" y="26789"/>
                </a:moveTo>
                <a:lnTo>
                  <a:pt x="51792" y="57150"/>
                </a:lnTo>
                <a:cubicBezTo>
                  <a:pt x="51792" y="58936"/>
                  <a:pt x="52685" y="60610"/>
                  <a:pt x="54181" y="61615"/>
                </a:cubicBezTo>
                <a:lnTo>
                  <a:pt x="75612" y="75902"/>
                </a:lnTo>
                <a:cubicBezTo>
                  <a:pt x="78068" y="77554"/>
                  <a:pt x="81394" y="76885"/>
                  <a:pt x="83046" y="74407"/>
                </a:cubicBezTo>
                <a:cubicBezTo>
                  <a:pt x="84698" y="71929"/>
                  <a:pt x="84028" y="68625"/>
                  <a:pt x="81550" y="66973"/>
                </a:cubicBezTo>
                <a:lnTo>
                  <a:pt x="62508" y="54293"/>
                </a:lnTo>
                <a:lnTo>
                  <a:pt x="62508" y="26789"/>
                </a:lnTo>
                <a:cubicBezTo>
                  <a:pt x="62508" y="23820"/>
                  <a:pt x="60119" y="21431"/>
                  <a:pt x="57150" y="21431"/>
                </a:cubicBezTo>
                <a:cubicBezTo>
                  <a:pt x="54181" y="21431"/>
                  <a:pt x="51792" y="23820"/>
                  <a:pt x="51792" y="26789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73" name="Text 71"/>
          <p:cNvSpPr/>
          <p:nvPr/>
        </p:nvSpPr>
        <p:spPr>
          <a:xfrm>
            <a:off x="9248775" y="4810125"/>
            <a:ext cx="581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10-12 days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6362700" y="5081588"/>
            <a:ext cx="5257800" cy="9525"/>
          </a:xfrm>
          <a:custGeom>
            <a:avLst/>
            <a:gdLst/>
            <a:ahLst/>
            <a:cxnLst/>
            <a:rect l="l" t="t" r="r" b="b"/>
            <a:pathLst>
              <a:path w="5257800" h="9525">
                <a:moveTo>
                  <a:pt x="0" y="0"/>
                </a:moveTo>
                <a:lnTo>
                  <a:pt x="5257800" y="0"/>
                </a:lnTo>
                <a:lnTo>
                  <a:pt x="5257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75" name="Shape 73"/>
          <p:cNvSpPr/>
          <p:nvPr/>
        </p:nvSpPr>
        <p:spPr>
          <a:xfrm>
            <a:off x="6376988" y="52292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4830" y="4420"/>
                </a:moveTo>
                <a:cubicBezTo>
                  <a:pt x="65946" y="1741"/>
                  <a:pt x="68558" y="0"/>
                  <a:pt x="71438" y="0"/>
                </a:cubicBezTo>
                <a:lnTo>
                  <a:pt x="107156" y="0"/>
                </a:lnTo>
                <a:cubicBezTo>
                  <a:pt x="111108" y="0"/>
                  <a:pt x="114300" y="3192"/>
                  <a:pt x="114300" y="7144"/>
                </a:cubicBezTo>
                <a:lnTo>
                  <a:pt x="114300" y="42863"/>
                </a:lnTo>
                <a:cubicBezTo>
                  <a:pt x="114300" y="45742"/>
                  <a:pt x="112559" y="48354"/>
                  <a:pt x="109880" y="49470"/>
                </a:cubicBezTo>
                <a:cubicBezTo>
                  <a:pt x="107201" y="50587"/>
                  <a:pt x="104142" y="49962"/>
                  <a:pt x="102089" y="47930"/>
                </a:cubicBezTo>
                <a:lnTo>
                  <a:pt x="89297" y="35116"/>
                </a:lnTo>
                <a:lnTo>
                  <a:pt x="55052" y="69339"/>
                </a:lnTo>
                <a:cubicBezTo>
                  <a:pt x="52261" y="72130"/>
                  <a:pt x="47729" y="72130"/>
                  <a:pt x="44939" y="69339"/>
                </a:cubicBezTo>
                <a:cubicBezTo>
                  <a:pt x="42148" y="66548"/>
                  <a:pt x="42148" y="62017"/>
                  <a:pt x="44939" y="59226"/>
                </a:cubicBezTo>
                <a:lnTo>
                  <a:pt x="79184" y="25003"/>
                </a:lnTo>
                <a:lnTo>
                  <a:pt x="66392" y="12189"/>
                </a:lnTo>
                <a:cubicBezTo>
                  <a:pt x="64338" y="10135"/>
                  <a:pt x="63736" y="7077"/>
                  <a:pt x="64852" y="4398"/>
                </a:cubicBezTo>
                <a:close/>
                <a:moveTo>
                  <a:pt x="0" y="39291"/>
                </a:moveTo>
                <a:cubicBezTo>
                  <a:pt x="0" y="29423"/>
                  <a:pt x="7992" y="21431"/>
                  <a:pt x="17859" y="21431"/>
                </a:cubicBezTo>
                <a:lnTo>
                  <a:pt x="35719" y="21431"/>
                </a:lnTo>
                <a:cubicBezTo>
                  <a:pt x="39670" y="21431"/>
                  <a:pt x="42863" y="24624"/>
                  <a:pt x="42863" y="28575"/>
                </a:cubicBezTo>
                <a:cubicBezTo>
                  <a:pt x="42863" y="32526"/>
                  <a:pt x="39670" y="35719"/>
                  <a:pt x="35719" y="35719"/>
                </a:cubicBezTo>
                <a:lnTo>
                  <a:pt x="17859" y="35719"/>
                </a:lnTo>
                <a:cubicBezTo>
                  <a:pt x="15895" y="35719"/>
                  <a:pt x="14288" y="37326"/>
                  <a:pt x="14288" y="39291"/>
                </a:cubicBezTo>
                <a:lnTo>
                  <a:pt x="14288" y="96441"/>
                </a:lnTo>
                <a:cubicBezTo>
                  <a:pt x="14288" y="98405"/>
                  <a:pt x="15895" y="100013"/>
                  <a:pt x="17859" y="100013"/>
                </a:cubicBezTo>
                <a:lnTo>
                  <a:pt x="75009" y="100013"/>
                </a:lnTo>
                <a:cubicBezTo>
                  <a:pt x="76974" y="100013"/>
                  <a:pt x="78581" y="98405"/>
                  <a:pt x="78581" y="96441"/>
                </a:cubicBezTo>
                <a:lnTo>
                  <a:pt x="78581" y="78581"/>
                </a:lnTo>
                <a:cubicBezTo>
                  <a:pt x="78581" y="74630"/>
                  <a:pt x="81774" y="71438"/>
                  <a:pt x="85725" y="71438"/>
                </a:cubicBezTo>
                <a:cubicBezTo>
                  <a:pt x="89676" y="71438"/>
                  <a:pt x="92869" y="74630"/>
                  <a:pt x="92869" y="78581"/>
                </a:cubicBezTo>
                <a:lnTo>
                  <a:pt x="92869" y="96441"/>
                </a:lnTo>
                <a:cubicBezTo>
                  <a:pt x="92869" y="106308"/>
                  <a:pt x="84877" y="114300"/>
                  <a:pt x="75009" y="114300"/>
                </a:cubicBezTo>
                <a:lnTo>
                  <a:pt x="17859" y="114300"/>
                </a:lnTo>
                <a:cubicBezTo>
                  <a:pt x="7992" y="114300"/>
                  <a:pt x="0" y="106308"/>
                  <a:pt x="0" y="96441"/>
                </a:cubicBezTo>
                <a:lnTo>
                  <a:pt x="0" y="39291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6" name="Text 74"/>
          <p:cNvSpPr/>
          <p:nvPr/>
        </p:nvSpPr>
        <p:spPr>
          <a:xfrm>
            <a:off x="6534150" y="5229225"/>
            <a:ext cx="125002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Amazon: AI Productivity</a:t>
            </a:r>
            <a:endParaRPr lang="en-US" sz="1600" dirty="0"/>
          </a:p>
        </p:txBody>
      </p:sp>
      <p:sp>
        <p:nvSpPr>
          <p:cNvPr id="77" name="Shape 75"/>
          <p:cNvSpPr/>
          <p:nvPr/>
        </p:nvSpPr>
        <p:spPr>
          <a:xfrm>
            <a:off x="381000" y="573405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78" name="Shape 76"/>
          <p:cNvSpPr/>
          <p:nvPr/>
        </p:nvSpPr>
        <p:spPr>
          <a:xfrm>
            <a:off x="507206" y="58483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59" y="72851"/>
                </a:moveTo>
                <a:lnTo>
                  <a:pt x="95696" y="104887"/>
                </a:lnTo>
                <a:cubicBezTo>
                  <a:pt x="99343" y="106375"/>
                  <a:pt x="103212" y="107156"/>
                  <a:pt x="107156" y="107156"/>
                </a:cubicBezTo>
                <a:cubicBezTo>
                  <a:pt x="111100" y="107156"/>
                  <a:pt x="114970" y="106375"/>
                  <a:pt x="118616" y="104887"/>
                </a:cubicBezTo>
                <a:lnTo>
                  <a:pt x="208806" y="67754"/>
                </a:lnTo>
                <a:cubicBezTo>
                  <a:pt x="212154" y="66377"/>
                  <a:pt x="214313" y="63140"/>
                  <a:pt x="214313" y="59531"/>
                </a:cubicBezTo>
                <a:cubicBezTo>
                  <a:pt x="214313" y="55922"/>
                  <a:pt x="212154" y="52685"/>
                  <a:pt x="208806" y="51308"/>
                </a:cubicBezTo>
                <a:lnTo>
                  <a:pt x="118616" y="14176"/>
                </a:lnTo>
                <a:cubicBezTo>
                  <a:pt x="114970" y="12688"/>
                  <a:pt x="111100" y="11906"/>
                  <a:pt x="107156" y="11906"/>
                </a:cubicBezTo>
                <a:cubicBezTo>
                  <a:pt x="103212" y="11906"/>
                  <a:pt x="99343" y="12688"/>
                  <a:pt x="95696" y="14176"/>
                </a:cubicBezTo>
                <a:lnTo>
                  <a:pt x="5507" y="51308"/>
                </a:lnTo>
                <a:cubicBezTo>
                  <a:pt x="2158" y="52685"/>
                  <a:pt x="0" y="55922"/>
                  <a:pt x="0" y="59531"/>
                </a:cubicBezTo>
                <a:lnTo>
                  <a:pt x="0" y="169664"/>
                </a:lnTo>
                <a:cubicBezTo>
                  <a:pt x="0" y="174613"/>
                  <a:pt x="3981" y="178594"/>
                  <a:pt x="8930" y="178594"/>
                </a:cubicBezTo>
                <a:cubicBezTo>
                  <a:pt x="13878" y="178594"/>
                  <a:pt x="17859" y="174613"/>
                  <a:pt x="17859" y="169664"/>
                </a:cubicBezTo>
                <a:lnTo>
                  <a:pt x="17859" y="72851"/>
                </a:lnTo>
                <a:close/>
                <a:moveTo>
                  <a:pt x="35719" y="99529"/>
                </a:moveTo>
                <a:lnTo>
                  <a:pt x="35719" y="142875"/>
                </a:lnTo>
                <a:cubicBezTo>
                  <a:pt x="35719" y="162595"/>
                  <a:pt x="67717" y="178594"/>
                  <a:pt x="107156" y="178594"/>
                </a:cubicBezTo>
                <a:cubicBezTo>
                  <a:pt x="146596" y="178594"/>
                  <a:pt x="178594" y="162595"/>
                  <a:pt x="178594" y="142875"/>
                </a:cubicBezTo>
                <a:lnTo>
                  <a:pt x="178594" y="99492"/>
                </a:lnTo>
                <a:lnTo>
                  <a:pt x="125425" y="121407"/>
                </a:lnTo>
                <a:cubicBezTo>
                  <a:pt x="119621" y="123788"/>
                  <a:pt x="113444" y="125016"/>
                  <a:pt x="107156" y="125016"/>
                </a:cubicBezTo>
                <a:cubicBezTo>
                  <a:pt x="100868" y="125016"/>
                  <a:pt x="94692" y="123788"/>
                  <a:pt x="88888" y="121407"/>
                </a:cubicBezTo>
                <a:lnTo>
                  <a:pt x="35719" y="9949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9" name="Text 77"/>
          <p:cNvSpPr/>
          <p:nvPr/>
        </p:nvSpPr>
        <p:spPr>
          <a:xfrm>
            <a:off x="847725" y="5848350"/>
            <a:ext cx="5686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70% of Gen-Z expect promotion within 18 months.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Learning gifts support their growth mindset.</a:t>
            </a:r>
            <a:endParaRPr lang="en-US" sz="1600" dirty="0"/>
          </a:p>
        </p:txBody>
      </p:sp>
      <p:sp>
        <p:nvSpPr>
          <p:cNvPr id="80" name="Text 78"/>
          <p:cNvSpPr/>
          <p:nvPr/>
        </p:nvSpPr>
        <p:spPr>
          <a:xfrm>
            <a:off x="10821739" y="5848350"/>
            <a:ext cx="94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Era Guide →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1009650" cy="266700"/>
          </a:xfrm>
          <a:custGeom>
            <a:avLst/>
            <a:gdLst/>
            <a:ahLst/>
            <a:cxnLst/>
            <a:rect l="l" t="t" r="r" b="b"/>
            <a:pathLst>
              <a:path w="1009650" h="266700">
                <a:moveTo>
                  <a:pt x="38101" y="0"/>
                </a:moveTo>
                <a:lnTo>
                  <a:pt x="971549" y="0"/>
                </a:lnTo>
                <a:cubicBezTo>
                  <a:pt x="992592" y="0"/>
                  <a:pt x="1009650" y="17058"/>
                  <a:pt x="1009650" y="38101"/>
                </a:cubicBezTo>
                <a:lnTo>
                  <a:pt x="1009650" y="228599"/>
                </a:lnTo>
                <a:cubicBezTo>
                  <a:pt x="1009650" y="249642"/>
                  <a:pt x="992592" y="266700"/>
                  <a:pt x="971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" name="Text 1"/>
          <p:cNvSpPr/>
          <p:nvPr/>
        </p:nvSpPr>
        <p:spPr>
          <a:xfrm>
            <a:off x="381000" y="381000"/>
            <a:ext cx="10763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CATEGORY F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500485" y="419100"/>
            <a:ext cx="1438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 IDEAS • ZERO WASTE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7239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Experiences + Digital Gifting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Non-physical options with maximum flexibility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1581150"/>
            <a:ext cx="5600700" cy="3381375"/>
          </a:xfrm>
          <a:custGeom>
            <a:avLst/>
            <a:gdLst/>
            <a:ahLst/>
            <a:cxnLst/>
            <a:rect l="l" t="t" r="r" b="b"/>
            <a:pathLst>
              <a:path w="5600700" h="3381375">
                <a:moveTo>
                  <a:pt x="38100" y="0"/>
                </a:moveTo>
                <a:lnTo>
                  <a:pt x="5562600" y="0"/>
                </a:lnTo>
                <a:cubicBezTo>
                  <a:pt x="5583642" y="0"/>
                  <a:pt x="5600700" y="17058"/>
                  <a:pt x="5600700" y="38100"/>
                </a:cubicBezTo>
                <a:lnTo>
                  <a:pt x="5600700" y="3305159"/>
                </a:lnTo>
                <a:cubicBezTo>
                  <a:pt x="5600700" y="3347252"/>
                  <a:pt x="5566577" y="3381375"/>
                  <a:pt x="5524484" y="3381375"/>
                </a:cubicBezTo>
                <a:lnTo>
                  <a:pt x="76216" y="3381375"/>
                </a:lnTo>
                <a:cubicBezTo>
                  <a:pt x="34123" y="3381375"/>
                  <a:pt x="0" y="3347252"/>
                  <a:pt x="0" y="3305159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1000" y="1581150"/>
            <a:ext cx="5600700" cy="38100"/>
          </a:xfrm>
          <a:custGeom>
            <a:avLst/>
            <a:gdLst/>
            <a:ahLst/>
            <a:cxnLst/>
            <a:rect l="l" t="t" r="r" b="b"/>
            <a:pathLst>
              <a:path w="5600700" h="3810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9" name="Shape 7"/>
          <p:cNvSpPr/>
          <p:nvPr/>
        </p:nvSpPr>
        <p:spPr>
          <a:xfrm>
            <a:off x="609600" y="18288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10" name="Text 8"/>
          <p:cNvSpPr/>
          <p:nvPr/>
        </p:nvSpPr>
        <p:spPr>
          <a:xfrm>
            <a:off x="566738" y="182880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27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04900" y="1885950"/>
            <a:ext cx="2533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Digital Gift Card Ecosystem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8650" y="2400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3622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Multi-brand choice: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Amazon, Flipkart, food delivery, wellness apps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8650" y="2705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2667000"/>
            <a:ext cx="2581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Recipient chooses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what they actually want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8650" y="3009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2971800"/>
            <a:ext cx="2400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Zero waste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no packaging, no shipping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8650" y="3314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3276600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Instant delivery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perfect for last-minute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09600" y="3619500"/>
            <a:ext cx="5143500" cy="685800"/>
          </a:xfrm>
          <a:custGeom>
            <a:avLst/>
            <a:gdLst/>
            <a:ahLst/>
            <a:cxnLst/>
            <a:rect l="l" t="t" r="r" b="b"/>
            <a:pathLst>
              <a:path w="5143500" h="685800">
                <a:moveTo>
                  <a:pt x="76199" y="0"/>
                </a:moveTo>
                <a:lnTo>
                  <a:pt x="5067301" y="0"/>
                </a:lnTo>
                <a:cubicBezTo>
                  <a:pt x="5109384" y="0"/>
                  <a:pt x="5143500" y="34116"/>
                  <a:pt x="5143500" y="76199"/>
                </a:cubicBezTo>
                <a:lnTo>
                  <a:pt x="5143500" y="609601"/>
                </a:lnTo>
                <a:cubicBezTo>
                  <a:pt x="5143500" y="651684"/>
                  <a:pt x="5109384" y="685800"/>
                  <a:pt x="50673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21" name="Shape 19"/>
          <p:cNvSpPr/>
          <p:nvPr/>
        </p:nvSpPr>
        <p:spPr>
          <a:xfrm>
            <a:off x="742950" y="3762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8465" y="25003"/>
                </a:moveTo>
                <a:lnTo>
                  <a:pt x="8465" y="63940"/>
                </a:lnTo>
                <a:cubicBezTo>
                  <a:pt x="8465" y="68368"/>
                  <a:pt x="10210" y="72613"/>
                  <a:pt x="13335" y="75739"/>
                </a:cubicBezTo>
                <a:lnTo>
                  <a:pt x="63341" y="125745"/>
                </a:lnTo>
                <a:cubicBezTo>
                  <a:pt x="69852" y="132256"/>
                  <a:pt x="80401" y="132256"/>
                  <a:pt x="86912" y="125745"/>
                </a:cubicBezTo>
                <a:lnTo>
                  <a:pt x="125849" y="86808"/>
                </a:lnTo>
                <a:cubicBezTo>
                  <a:pt x="132360" y="80296"/>
                  <a:pt x="132360" y="69748"/>
                  <a:pt x="125849" y="63237"/>
                </a:cubicBezTo>
                <a:lnTo>
                  <a:pt x="75843" y="13231"/>
                </a:lnTo>
                <a:cubicBezTo>
                  <a:pt x="72717" y="10079"/>
                  <a:pt x="68498" y="8334"/>
                  <a:pt x="64071" y="8334"/>
                </a:cubicBezTo>
                <a:lnTo>
                  <a:pt x="25133" y="8334"/>
                </a:lnTo>
                <a:cubicBezTo>
                  <a:pt x="15939" y="8334"/>
                  <a:pt x="8465" y="15809"/>
                  <a:pt x="8465" y="25003"/>
                </a:cubicBezTo>
                <a:close/>
                <a:moveTo>
                  <a:pt x="37635" y="29170"/>
                </a:moveTo>
                <a:cubicBezTo>
                  <a:pt x="42235" y="29170"/>
                  <a:pt x="45969" y="32905"/>
                  <a:pt x="45969" y="37505"/>
                </a:cubicBezTo>
                <a:cubicBezTo>
                  <a:pt x="45969" y="42105"/>
                  <a:pt x="42235" y="45839"/>
                  <a:pt x="37635" y="45839"/>
                </a:cubicBezTo>
                <a:cubicBezTo>
                  <a:pt x="33035" y="45839"/>
                  <a:pt x="29301" y="42105"/>
                  <a:pt x="29301" y="37505"/>
                </a:cubicBezTo>
                <a:cubicBezTo>
                  <a:pt x="29301" y="32905"/>
                  <a:pt x="33035" y="29170"/>
                  <a:pt x="37635" y="2917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2" name="Text 20"/>
          <p:cNvSpPr/>
          <p:nvPr/>
        </p:nvSpPr>
        <p:spPr>
          <a:xfrm>
            <a:off x="966788" y="3733800"/>
            <a:ext cx="914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₹500-5,000+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238500" y="3762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7475"/>
                  <a:pt x="24144" y="0"/>
                  <a:pt x="33337" y="0"/>
                </a:cubicBezTo>
                <a:lnTo>
                  <a:pt x="88943" y="0"/>
                </a:lnTo>
                <a:cubicBezTo>
                  <a:pt x="93371" y="0"/>
                  <a:pt x="97616" y="1745"/>
                  <a:pt x="100742" y="4870"/>
                </a:cubicBezTo>
                <a:lnTo>
                  <a:pt x="111811" y="15939"/>
                </a:lnTo>
                <a:cubicBezTo>
                  <a:pt x="114936" y="19065"/>
                  <a:pt x="116681" y="23310"/>
                  <a:pt x="116681" y="27738"/>
                </a:cubicBezTo>
                <a:lnTo>
                  <a:pt x="116681" y="37505"/>
                </a:lnTo>
                <a:lnTo>
                  <a:pt x="16669" y="37505"/>
                </a:lnTo>
                <a:lnTo>
                  <a:pt x="16669" y="16669"/>
                </a:lnTo>
                <a:close/>
                <a:moveTo>
                  <a:pt x="0" y="66675"/>
                </a:moveTo>
                <a:cubicBezTo>
                  <a:pt x="0" y="57481"/>
                  <a:pt x="7475" y="50006"/>
                  <a:pt x="16669" y="50006"/>
                </a:cubicBezTo>
                <a:lnTo>
                  <a:pt x="116681" y="50006"/>
                </a:lnTo>
                <a:cubicBezTo>
                  <a:pt x="125875" y="50006"/>
                  <a:pt x="133350" y="57481"/>
                  <a:pt x="133350" y="66675"/>
                </a:cubicBezTo>
                <a:lnTo>
                  <a:pt x="133350" y="91678"/>
                </a:lnTo>
                <a:cubicBezTo>
                  <a:pt x="133350" y="96288"/>
                  <a:pt x="129626" y="100013"/>
                  <a:pt x="125016" y="100013"/>
                </a:cubicBezTo>
                <a:lnTo>
                  <a:pt x="116681" y="100013"/>
                </a:lnTo>
                <a:lnTo>
                  <a:pt x="116681" y="116681"/>
                </a:lnTo>
                <a:cubicBezTo>
                  <a:pt x="116681" y="125875"/>
                  <a:pt x="109206" y="133350"/>
                  <a:pt x="100013" y="133350"/>
                </a:cubicBezTo>
                <a:lnTo>
                  <a:pt x="33337" y="133350"/>
                </a:lnTo>
                <a:cubicBezTo>
                  <a:pt x="24144" y="133350"/>
                  <a:pt x="16669" y="125875"/>
                  <a:pt x="16669" y="116681"/>
                </a:cubicBezTo>
                <a:lnTo>
                  <a:pt x="16669" y="100013"/>
                </a:lnTo>
                <a:lnTo>
                  <a:pt x="8334" y="100013"/>
                </a:lnTo>
                <a:cubicBezTo>
                  <a:pt x="3724" y="100013"/>
                  <a:pt x="0" y="96288"/>
                  <a:pt x="0" y="91678"/>
                </a:cubicBezTo>
                <a:lnTo>
                  <a:pt x="0" y="66675"/>
                </a:lnTo>
                <a:close/>
                <a:moveTo>
                  <a:pt x="33337" y="108347"/>
                </a:moveTo>
                <a:lnTo>
                  <a:pt x="33337" y="116681"/>
                </a:lnTo>
                <a:lnTo>
                  <a:pt x="100013" y="116681"/>
                </a:lnTo>
                <a:lnTo>
                  <a:pt x="100013" y="91678"/>
                </a:lnTo>
                <a:lnTo>
                  <a:pt x="33337" y="91678"/>
                </a:lnTo>
                <a:lnTo>
                  <a:pt x="33337" y="108347"/>
                </a:lnTo>
                <a:close/>
                <a:moveTo>
                  <a:pt x="118765" y="70842"/>
                </a:moveTo>
                <a:cubicBezTo>
                  <a:pt x="118765" y="67392"/>
                  <a:pt x="115964" y="64591"/>
                  <a:pt x="112514" y="64591"/>
                </a:cubicBezTo>
                <a:cubicBezTo>
                  <a:pt x="109064" y="64591"/>
                  <a:pt x="106263" y="67392"/>
                  <a:pt x="106263" y="70842"/>
                </a:cubicBezTo>
                <a:cubicBezTo>
                  <a:pt x="106263" y="74292"/>
                  <a:pt x="109064" y="77093"/>
                  <a:pt x="112514" y="77093"/>
                </a:cubicBezTo>
                <a:cubicBezTo>
                  <a:pt x="115964" y="77093"/>
                  <a:pt x="118765" y="74292"/>
                  <a:pt x="118765" y="7084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Text 22"/>
          <p:cNvSpPr/>
          <p:nvPr/>
        </p:nvSpPr>
        <p:spPr>
          <a:xfrm>
            <a:off x="3462338" y="3733800"/>
            <a:ext cx="1171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Custom email/card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51284" y="402907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96210" y="33337"/>
                </a:moveTo>
                <a:lnTo>
                  <a:pt x="87277" y="20836"/>
                </a:lnTo>
                <a:lnTo>
                  <a:pt x="29431" y="20836"/>
                </a:lnTo>
                <a:lnTo>
                  <a:pt x="20497" y="33337"/>
                </a:lnTo>
                <a:lnTo>
                  <a:pt x="96210" y="33337"/>
                </a:lnTo>
                <a:close/>
                <a:moveTo>
                  <a:pt x="0" y="38677"/>
                </a:moveTo>
                <a:cubicBezTo>
                  <a:pt x="0" y="35213"/>
                  <a:pt x="1094" y="31827"/>
                  <a:pt x="3099" y="28988"/>
                </a:cubicBezTo>
                <a:lnTo>
                  <a:pt x="15861" y="11147"/>
                </a:lnTo>
                <a:cubicBezTo>
                  <a:pt x="18987" y="6772"/>
                  <a:pt x="24039" y="4167"/>
                  <a:pt x="29405" y="4167"/>
                </a:cubicBezTo>
                <a:lnTo>
                  <a:pt x="87250" y="4167"/>
                </a:lnTo>
                <a:cubicBezTo>
                  <a:pt x="92642" y="4167"/>
                  <a:pt x="97695" y="6772"/>
                  <a:pt x="100820" y="11147"/>
                </a:cubicBezTo>
                <a:lnTo>
                  <a:pt x="113556" y="28988"/>
                </a:lnTo>
                <a:cubicBezTo>
                  <a:pt x="115587" y="31827"/>
                  <a:pt x="116655" y="35213"/>
                  <a:pt x="116655" y="38677"/>
                </a:cubicBezTo>
                <a:lnTo>
                  <a:pt x="116681" y="108347"/>
                </a:lnTo>
                <a:cubicBezTo>
                  <a:pt x="116681" y="117541"/>
                  <a:pt x="109206" y="125016"/>
                  <a:pt x="100013" y="125016"/>
                </a:cubicBezTo>
                <a:lnTo>
                  <a:pt x="16669" y="125016"/>
                </a:lnTo>
                <a:cubicBezTo>
                  <a:pt x="7475" y="125016"/>
                  <a:pt x="0" y="117541"/>
                  <a:pt x="0" y="108347"/>
                </a:cubicBezTo>
                <a:lnTo>
                  <a:pt x="0" y="38677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6" name="Text 24"/>
          <p:cNvSpPr/>
          <p:nvPr/>
        </p:nvSpPr>
        <p:spPr>
          <a:xfrm>
            <a:off x="966788" y="4000500"/>
            <a:ext cx="590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25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238500" y="40290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8" name="Text 26"/>
          <p:cNvSpPr/>
          <p:nvPr/>
        </p:nvSpPr>
        <p:spPr>
          <a:xfrm>
            <a:off x="3462338" y="40005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Instant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09600" y="4424363"/>
            <a:ext cx="5143500" cy="9525"/>
          </a:xfrm>
          <a:custGeom>
            <a:avLst/>
            <a:gdLst/>
            <a:ahLst/>
            <a:cxnLst/>
            <a:rect l="l" t="t" r="r" b="b"/>
            <a:pathLst>
              <a:path w="5143500" h="9525">
                <a:moveTo>
                  <a:pt x="0" y="0"/>
                </a:moveTo>
                <a:lnTo>
                  <a:pt x="5143500" y="0"/>
                </a:lnTo>
                <a:lnTo>
                  <a:pt x="51435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0" name="Text 28"/>
          <p:cNvSpPr/>
          <p:nvPr/>
        </p:nvSpPr>
        <p:spPr>
          <a:xfrm>
            <a:off x="609600" y="4543425"/>
            <a:ext cx="1304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Amazon Gift Cards →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961257" y="4543425"/>
            <a:ext cx="657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Flipkart →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210300" y="1581150"/>
            <a:ext cx="5600700" cy="3381375"/>
          </a:xfrm>
          <a:custGeom>
            <a:avLst/>
            <a:gdLst/>
            <a:ahLst/>
            <a:cxnLst/>
            <a:rect l="l" t="t" r="r" b="b"/>
            <a:pathLst>
              <a:path w="5600700" h="3381375">
                <a:moveTo>
                  <a:pt x="38100" y="0"/>
                </a:moveTo>
                <a:lnTo>
                  <a:pt x="5562600" y="0"/>
                </a:lnTo>
                <a:cubicBezTo>
                  <a:pt x="5583642" y="0"/>
                  <a:pt x="5600700" y="17058"/>
                  <a:pt x="5600700" y="38100"/>
                </a:cubicBezTo>
                <a:lnTo>
                  <a:pt x="5600700" y="3305159"/>
                </a:lnTo>
                <a:cubicBezTo>
                  <a:pt x="5600700" y="3347252"/>
                  <a:pt x="5566577" y="3381375"/>
                  <a:pt x="5524484" y="3381375"/>
                </a:cubicBezTo>
                <a:lnTo>
                  <a:pt x="76216" y="3381375"/>
                </a:lnTo>
                <a:cubicBezTo>
                  <a:pt x="34123" y="3381375"/>
                  <a:pt x="0" y="3347252"/>
                  <a:pt x="0" y="3305159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210300" y="1581150"/>
            <a:ext cx="5600700" cy="38100"/>
          </a:xfrm>
          <a:custGeom>
            <a:avLst/>
            <a:gdLst/>
            <a:ahLst/>
            <a:cxnLst/>
            <a:rect l="l" t="t" r="r" b="b"/>
            <a:pathLst>
              <a:path w="5600700" h="3810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4" name="Shape 32"/>
          <p:cNvSpPr/>
          <p:nvPr/>
        </p:nvSpPr>
        <p:spPr>
          <a:xfrm>
            <a:off x="6438900" y="18288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6396038" y="182880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28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34200" y="1885950"/>
            <a:ext cx="3162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Paid Day Off + Experience Voucher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457950" y="2400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8" name="Text 36"/>
          <p:cNvSpPr/>
          <p:nvPr/>
        </p:nvSpPr>
        <p:spPr>
          <a:xfrm>
            <a:off x="6743700" y="2362200"/>
            <a:ext cx="3162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Time + experience combo: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PTO with curated activity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57950" y="2705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0" name="Text 38"/>
          <p:cNvSpPr/>
          <p:nvPr/>
        </p:nvSpPr>
        <p:spPr>
          <a:xfrm>
            <a:off x="6743700" y="2667000"/>
            <a:ext cx="3600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Experience options: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Dining, adventure, wellness, staycations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457950" y="3009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2" name="Text 40"/>
          <p:cNvSpPr/>
          <p:nvPr/>
        </p:nvSpPr>
        <p:spPr>
          <a:xfrm>
            <a:off x="6743700" y="2971800"/>
            <a:ext cx="2533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Higher perceived value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than physical gifts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457950" y="3314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4" name="Text 42"/>
          <p:cNvSpPr/>
          <p:nvPr/>
        </p:nvSpPr>
        <p:spPr>
          <a:xfrm>
            <a:off x="6743700" y="3276600"/>
            <a:ext cx="2971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Memories over things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aligns with Gen-Z values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438900" y="3619500"/>
            <a:ext cx="5143500" cy="685800"/>
          </a:xfrm>
          <a:custGeom>
            <a:avLst/>
            <a:gdLst/>
            <a:ahLst/>
            <a:cxnLst/>
            <a:rect l="l" t="t" r="r" b="b"/>
            <a:pathLst>
              <a:path w="5143500" h="685800">
                <a:moveTo>
                  <a:pt x="76199" y="0"/>
                </a:moveTo>
                <a:lnTo>
                  <a:pt x="5067301" y="0"/>
                </a:lnTo>
                <a:cubicBezTo>
                  <a:pt x="5109384" y="0"/>
                  <a:pt x="5143500" y="34116"/>
                  <a:pt x="5143500" y="76199"/>
                </a:cubicBezTo>
                <a:lnTo>
                  <a:pt x="5143500" y="609601"/>
                </a:lnTo>
                <a:cubicBezTo>
                  <a:pt x="5143500" y="651684"/>
                  <a:pt x="5109384" y="685800"/>
                  <a:pt x="50673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8F7F5"/>
          </a:solidFill>
          <a:ln/>
        </p:spPr>
      </p:sp>
      <p:sp>
        <p:nvSpPr>
          <p:cNvPr id="46" name="Shape 44"/>
          <p:cNvSpPr/>
          <p:nvPr/>
        </p:nvSpPr>
        <p:spPr>
          <a:xfrm>
            <a:off x="6572250" y="3762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8465" y="25003"/>
                </a:moveTo>
                <a:lnTo>
                  <a:pt x="8465" y="63940"/>
                </a:lnTo>
                <a:cubicBezTo>
                  <a:pt x="8465" y="68368"/>
                  <a:pt x="10210" y="72613"/>
                  <a:pt x="13335" y="75739"/>
                </a:cubicBezTo>
                <a:lnTo>
                  <a:pt x="63341" y="125745"/>
                </a:lnTo>
                <a:cubicBezTo>
                  <a:pt x="69852" y="132256"/>
                  <a:pt x="80401" y="132256"/>
                  <a:pt x="86912" y="125745"/>
                </a:cubicBezTo>
                <a:lnTo>
                  <a:pt x="125849" y="86808"/>
                </a:lnTo>
                <a:cubicBezTo>
                  <a:pt x="132360" y="80296"/>
                  <a:pt x="132360" y="69748"/>
                  <a:pt x="125849" y="63237"/>
                </a:cubicBezTo>
                <a:lnTo>
                  <a:pt x="75843" y="13231"/>
                </a:lnTo>
                <a:cubicBezTo>
                  <a:pt x="72717" y="10079"/>
                  <a:pt x="68498" y="8334"/>
                  <a:pt x="64071" y="8334"/>
                </a:cubicBezTo>
                <a:lnTo>
                  <a:pt x="25133" y="8334"/>
                </a:lnTo>
                <a:cubicBezTo>
                  <a:pt x="15939" y="8334"/>
                  <a:pt x="8465" y="15809"/>
                  <a:pt x="8465" y="25003"/>
                </a:cubicBezTo>
                <a:close/>
                <a:moveTo>
                  <a:pt x="37635" y="29170"/>
                </a:moveTo>
                <a:cubicBezTo>
                  <a:pt x="42235" y="29170"/>
                  <a:pt x="45969" y="32905"/>
                  <a:pt x="45969" y="37505"/>
                </a:cubicBezTo>
                <a:cubicBezTo>
                  <a:pt x="45969" y="42105"/>
                  <a:pt x="42235" y="45839"/>
                  <a:pt x="37635" y="45839"/>
                </a:cubicBezTo>
                <a:cubicBezTo>
                  <a:pt x="33035" y="45839"/>
                  <a:pt x="29301" y="42105"/>
                  <a:pt x="29301" y="37505"/>
                </a:cubicBezTo>
                <a:cubicBezTo>
                  <a:pt x="29301" y="32905"/>
                  <a:pt x="33035" y="29170"/>
                  <a:pt x="37635" y="2917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7" name="Text 45"/>
          <p:cNvSpPr/>
          <p:nvPr/>
        </p:nvSpPr>
        <p:spPr>
          <a:xfrm>
            <a:off x="6796088" y="3733800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₹2,500-7,500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9067800" y="3762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7475"/>
                  <a:pt x="24144" y="0"/>
                  <a:pt x="33337" y="0"/>
                </a:cubicBezTo>
                <a:lnTo>
                  <a:pt x="88943" y="0"/>
                </a:lnTo>
                <a:cubicBezTo>
                  <a:pt x="93371" y="0"/>
                  <a:pt x="97616" y="1745"/>
                  <a:pt x="100742" y="4870"/>
                </a:cubicBezTo>
                <a:lnTo>
                  <a:pt x="111811" y="15939"/>
                </a:lnTo>
                <a:cubicBezTo>
                  <a:pt x="114936" y="19065"/>
                  <a:pt x="116681" y="23310"/>
                  <a:pt x="116681" y="27738"/>
                </a:cubicBezTo>
                <a:lnTo>
                  <a:pt x="116681" y="37505"/>
                </a:lnTo>
                <a:lnTo>
                  <a:pt x="16669" y="37505"/>
                </a:lnTo>
                <a:lnTo>
                  <a:pt x="16669" y="16669"/>
                </a:lnTo>
                <a:close/>
                <a:moveTo>
                  <a:pt x="0" y="66675"/>
                </a:moveTo>
                <a:cubicBezTo>
                  <a:pt x="0" y="57481"/>
                  <a:pt x="7475" y="50006"/>
                  <a:pt x="16669" y="50006"/>
                </a:cubicBezTo>
                <a:lnTo>
                  <a:pt x="116681" y="50006"/>
                </a:lnTo>
                <a:cubicBezTo>
                  <a:pt x="125875" y="50006"/>
                  <a:pt x="133350" y="57481"/>
                  <a:pt x="133350" y="66675"/>
                </a:cubicBezTo>
                <a:lnTo>
                  <a:pt x="133350" y="91678"/>
                </a:lnTo>
                <a:cubicBezTo>
                  <a:pt x="133350" y="96288"/>
                  <a:pt x="129626" y="100013"/>
                  <a:pt x="125016" y="100013"/>
                </a:cubicBezTo>
                <a:lnTo>
                  <a:pt x="116681" y="100013"/>
                </a:lnTo>
                <a:lnTo>
                  <a:pt x="116681" y="116681"/>
                </a:lnTo>
                <a:cubicBezTo>
                  <a:pt x="116681" y="125875"/>
                  <a:pt x="109206" y="133350"/>
                  <a:pt x="100013" y="133350"/>
                </a:cubicBezTo>
                <a:lnTo>
                  <a:pt x="33337" y="133350"/>
                </a:lnTo>
                <a:cubicBezTo>
                  <a:pt x="24144" y="133350"/>
                  <a:pt x="16669" y="125875"/>
                  <a:pt x="16669" y="116681"/>
                </a:cubicBezTo>
                <a:lnTo>
                  <a:pt x="16669" y="100013"/>
                </a:lnTo>
                <a:lnTo>
                  <a:pt x="8334" y="100013"/>
                </a:lnTo>
                <a:cubicBezTo>
                  <a:pt x="3724" y="100013"/>
                  <a:pt x="0" y="96288"/>
                  <a:pt x="0" y="91678"/>
                </a:cubicBezTo>
                <a:lnTo>
                  <a:pt x="0" y="66675"/>
                </a:lnTo>
                <a:close/>
                <a:moveTo>
                  <a:pt x="33337" y="108347"/>
                </a:moveTo>
                <a:lnTo>
                  <a:pt x="33337" y="116681"/>
                </a:lnTo>
                <a:lnTo>
                  <a:pt x="100013" y="116681"/>
                </a:lnTo>
                <a:lnTo>
                  <a:pt x="100013" y="91678"/>
                </a:lnTo>
                <a:lnTo>
                  <a:pt x="33337" y="91678"/>
                </a:lnTo>
                <a:lnTo>
                  <a:pt x="33337" y="108347"/>
                </a:lnTo>
                <a:close/>
                <a:moveTo>
                  <a:pt x="118765" y="70842"/>
                </a:moveTo>
                <a:cubicBezTo>
                  <a:pt x="118765" y="67392"/>
                  <a:pt x="115964" y="64591"/>
                  <a:pt x="112514" y="64591"/>
                </a:cubicBezTo>
                <a:cubicBezTo>
                  <a:pt x="109064" y="64591"/>
                  <a:pt x="106263" y="67392"/>
                  <a:pt x="106263" y="70842"/>
                </a:cubicBezTo>
                <a:cubicBezTo>
                  <a:pt x="106263" y="74292"/>
                  <a:pt x="109064" y="77093"/>
                  <a:pt x="112514" y="77093"/>
                </a:cubicBezTo>
                <a:cubicBezTo>
                  <a:pt x="115964" y="77093"/>
                  <a:pt x="118765" y="74292"/>
                  <a:pt x="118765" y="7084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9" name="Text 47"/>
          <p:cNvSpPr/>
          <p:nvPr/>
        </p:nvSpPr>
        <p:spPr>
          <a:xfrm>
            <a:off x="9291638" y="3733800"/>
            <a:ext cx="1057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Branded voucher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580584" y="402907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96210" y="33337"/>
                </a:moveTo>
                <a:lnTo>
                  <a:pt x="87277" y="20836"/>
                </a:lnTo>
                <a:lnTo>
                  <a:pt x="29431" y="20836"/>
                </a:lnTo>
                <a:lnTo>
                  <a:pt x="20497" y="33337"/>
                </a:lnTo>
                <a:lnTo>
                  <a:pt x="96210" y="33337"/>
                </a:lnTo>
                <a:close/>
                <a:moveTo>
                  <a:pt x="0" y="38677"/>
                </a:moveTo>
                <a:cubicBezTo>
                  <a:pt x="0" y="35213"/>
                  <a:pt x="1094" y="31827"/>
                  <a:pt x="3099" y="28988"/>
                </a:cubicBezTo>
                <a:lnTo>
                  <a:pt x="15861" y="11147"/>
                </a:lnTo>
                <a:cubicBezTo>
                  <a:pt x="18987" y="6772"/>
                  <a:pt x="24039" y="4167"/>
                  <a:pt x="29405" y="4167"/>
                </a:cubicBezTo>
                <a:lnTo>
                  <a:pt x="87250" y="4167"/>
                </a:lnTo>
                <a:cubicBezTo>
                  <a:pt x="92642" y="4167"/>
                  <a:pt x="97695" y="6772"/>
                  <a:pt x="100820" y="11147"/>
                </a:cubicBezTo>
                <a:lnTo>
                  <a:pt x="113556" y="28988"/>
                </a:lnTo>
                <a:cubicBezTo>
                  <a:pt x="115587" y="31827"/>
                  <a:pt x="116655" y="35213"/>
                  <a:pt x="116655" y="38677"/>
                </a:cubicBezTo>
                <a:lnTo>
                  <a:pt x="116681" y="108347"/>
                </a:lnTo>
                <a:cubicBezTo>
                  <a:pt x="116681" y="117541"/>
                  <a:pt x="109206" y="125016"/>
                  <a:pt x="100013" y="125016"/>
                </a:cubicBezTo>
                <a:lnTo>
                  <a:pt x="16669" y="125016"/>
                </a:lnTo>
                <a:cubicBezTo>
                  <a:pt x="7475" y="125016"/>
                  <a:pt x="0" y="117541"/>
                  <a:pt x="0" y="108347"/>
                </a:cubicBezTo>
                <a:lnTo>
                  <a:pt x="0" y="38677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1" name="Text 49"/>
          <p:cNvSpPr/>
          <p:nvPr/>
        </p:nvSpPr>
        <p:spPr>
          <a:xfrm>
            <a:off x="6796088" y="4000500"/>
            <a:ext cx="590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MOQ: 25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9067800" y="40290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53" name="Text 51"/>
          <p:cNvSpPr/>
          <p:nvPr/>
        </p:nvSpPr>
        <p:spPr>
          <a:xfrm>
            <a:off x="9291638" y="4000500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7-10 days setup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438900" y="4424363"/>
            <a:ext cx="5143500" cy="9525"/>
          </a:xfrm>
          <a:custGeom>
            <a:avLst/>
            <a:gdLst/>
            <a:ahLst/>
            <a:cxnLst/>
            <a:rect l="l" t="t" r="r" b="b"/>
            <a:pathLst>
              <a:path w="5143500" h="9525">
                <a:moveTo>
                  <a:pt x="0" y="0"/>
                </a:moveTo>
                <a:lnTo>
                  <a:pt x="5143500" y="0"/>
                </a:lnTo>
                <a:lnTo>
                  <a:pt x="51435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55" name="Text 53"/>
          <p:cNvSpPr/>
          <p:nvPr/>
        </p:nvSpPr>
        <p:spPr>
          <a:xfrm>
            <a:off x="6438900" y="4543425"/>
            <a:ext cx="752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Xoxoday →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236321" y="4543425"/>
            <a:ext cx="752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Woohoo →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381000" y="5114925"/>
            <a:ext cx="11430000" cy="723900"/>
          </a:xfrm>
          <a:custGeom>
            <a:avLst/>
            <a:gdLst/>
            <a:ahLst/>
            <a:cxnLst/>
            <a:rect l="l" t="t" r="r" b="b"/>
            <a:pathLst>
              <a:path w="11430000" h="723900">
                <a:moveTo>
                  <a:pt x="76198" y="0"/>
                </a:moveTo>
                <a:lnTo>
                  <a:pt x="11353802" y="0"/>
                </a:lnTo>
                <a:cubicBezTo>
                  <a:pt x="11395857" y="0"/>
                  <a:pt x="11430000" y="34143"/>
                  <a:pt x="11430000" y="76198"/>
                </a:cubicBezTo>
                <a:lnTo>
                  <a:pt x="11430000" y="647702"/>
                </a:lnTo>
                <a:cubicBezTo>
                  <a:pt x="11430000" y="689757"/>
                  <a:pt x="11395857" y="723900"/>
                  <a:pt x="113538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8" name="Shape 56"/>
          <p:cNvSpPr/>
          <p:nvPr/>
        </p:nvSpPr>
        <p:spPr>
          <a:xfrm>
            <a:off x="533400" y="536257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0" y="114300"/>
                </a:moveTo>
                <a:cubicBezTo>
                  <a:pt x="0" y="74831"/>
                  <a:pt x="31968" y="42863"/>
                  <a:pt x="71438" y="42863"/>
                </a:cubicBezTo>
                <a:cubicBezTo>
                  <a:pt x="93940" y="42863"/>
                  <a:pt x="115104" y="53444"/>
                  <a:pt x="128588" y="71438"/>
                </a:cubicBezTo>
                <a:lnTo>
                  <a:pt x="142875" y="90502"/>
                </a:lnTo>
                <a:lnTo>
                  <a:pt x="157163" y="71438"/>
                </a:lnTo>
                <a:cubicBezTo>
                  <a:pt x="170646" y="53444"/>
                  <a:pt x="191810" y="42863"/>
                  <a:pt x="214313" y="42863"/>
                </a:cubicBezTo>
                <a:cubicBezTo>
                  <a:pt x="253782" y="42863"/>
                  <a:pt x="285750" y="74831"/>
                  <a:pt x="285750" y="114300"/>
                </a:cubicBezTo>
                <a:cubicBezTo>
                  <a:pt x="285750" y="153769"/>
                  <a:pt x="253782" y="185738"/>
                  <a:pt x="214313" y="185738"/>
                </a:cubicBezTo>
                <a:cubicBezTo>
                  <a:pt x="191810" y="185738"/>
                  <a:pt x="170646" y="175156"/>
                  <a:pt x="157163" y="157163"/>
                </a:cubicBezTo>
                <a:lnTo>
                  <a:pt x="142875" y="138098"/>
                </a:lnTo>
                <a:lnTo>
                  <a:pt x="128588" y="157163"/>
                </a:lnTo>
                <a:cubicBezTo>
                  <a:pt x="115104" y="175156"/>
                  <a:pt x="93940" y="185738"/>
                  <a:pt x="71438" y="185738"/>
                </a:cubicBezTo>
                <a:cubicBezTo>
                  <a:pt x="31968" y="185738"/>
                  <a:pt x="0" y="153769"/>
                  <a:pt x="0" y="114300"/>
                </a:cubicBezTo>
                <a:close/>
                <a:moveTo>
                  <a:pt x="125016" y="114300"/>
                </a:moveTo>
                <a:lnTo>
                  <a:pt x="105728" y="88583"/>
                </a:lnTo>
                <a:cubicBezTo>
                  <a:pt x="97646" y="77778"/>
                  <a:pt x="84921" y="71438"/>
                  <a:pt x="71438" y="71438"/>
                </a:cubicBezTo>
                <a:cubicBezTo>
                  <a:pt x="47774" y="71438"/>
                  <a:pt x="28575" y="90636"/>
                  <a:pt x="28575" y="114300"/>
                </a:cubicBezTo>
                <a:cubicBezTo>
                  <a:pt x="28575" y="137964"/>
                  <a:pt x="47774" y="157163"/>
                  <a:pt x="71438" y="157163"/>
                </a:cubicBezTo>
                <a:cubicBezTo>
                  <a:pt x="84921" y="157163"/>
                  <a:pt x="97646" y="150822"/>
                  <a:pt x="105728" y="140018"/>
                </a:cubicBezTo>
                <a:lnTo>
                  <a:pt x="125016" y="114300"/>
                </a:lnTo>
                <a:close/>
                <a:moveTo>
                  <a:pt x="160734" y="114300"/>
                </a:moveTo>
                <a:lnTo>
                  <a:pt x="180023" y="140018"/>
                </a:lnTo>
                <a:cubicBezTo>
                  <a:pt x="188104" y="150822"/>
                  <a:pt x="200829" y="157163"/>
                  <a:pt x="214313" y="157163"/>
                </a:cubicBezTo>
                <a:cubicBezTo>
                  <a:pt x="237976" y="157163"/>
                  <a:pt x="257175" y="137964"/>
                  <a:pt x="257175" y="114300"/>
                </a:cubicBezTo>
                <a:cubicBezTo>
                  <a:pt x="257175" y="90636"/>
                  <a:pt x="237976" y="71438"/>
                  <a:pt x="214313" y="71438"/>
                </a:cubicBezTo>
                <a:cubicBezTo>
                  <a:pt x="200829" y="71438"/>
                  <a:pt x="188104" y="77778"/>
                  <a:pt x="180023" y="88583"/>
                </a:cubicBezTo>
                <a:lnTo>
                  <a:pt x="160734" y="1143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971550" y="5267325"/>
            <a:ext cx="5343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Both options eliminate physical waste while delivering high perceived value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971550" y="5495925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Perfect for eco-conscious companies and distributed teams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829651" y="5286375"/>
            <a:ext cx="182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Zero shipping • Zero packaging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9829651" y="5476875"/>
            <a:ext cx="182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Maximum flexibility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PROCUREMENT PLAYBOOK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How to Procure in 7 Steps (Zero Chaos)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181100"/>
            <a:ext cx="5619750" cy="876300"/>
          </a:xfrm>
          <a:custGeom>
            <a:avLst/>
            <a:gdLst/>
            <a:ahLst/>
            <a:cxnLst/>
            <a:rect l="l" t="t" r="r" b="b"/>
            <a:pathLst>
              <a:path w="5619750" h="876300">
                <a:moveTo>
                  <a:pt x="38100" y="0"/>
                </a:moveTo>
                <a:lnTo>
                  <a:pt x="5543547" y="0"/>
                </a:lnTo>
                <a:cubicBezTo>
                  <a:pt x="5585633" y="0"/>
                  <a:pt x="5619750" y="34117"/>
                  <a:pt x="5619750" y="76203"/>
                </a:cubicBezTo>
                <a:lnTo>
                  <a:pt x="5619750" y="800097"/>
                </a:lnTo>
                <a:cubicBezTo>
                  <a:pt x="5619750" y="842183"/>
                  <a:pt x="5585633" y="876300"/>
                  <a:pt x="5543547" y="876300"/>
                </a:cubicBez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00050" y="1181100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3810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" name="Shape 4"/>
          <p:cNvSpPr/>
          <p:nvPr/>
        </p:nvSpPr>
        <p:spPr>
          <a:xfrm>
            <a:off x="533400" y="1295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495300" y="12954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28700" y="12954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Define Objective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28700" y="1562100"/>
            <a:ext cx="49434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Onboarding / milestone / performance / festival. Set measurable goals (usage rate, satisfaction score).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00050" y="2133600"/>
            <a:ext cx="5619750" cy="876300"/>
          </a:xfrm>
          <a:custGeom>
            <a:avLst/>
            <a:gdLst/>
            <a:ahLst/>
            <a:cxnLst/>
            <a:rect l="l" t="t" r="r" b="b"/>
            <a:pathLst>
              <a:path w="5619750" h="876300">
                <a:moveTo>
                  <a:pt x="38100" y="0"/>
                </a:moveTo>
                <a:lnTo>
                  <a:pt x="5543547" y="0"/>
                </a:lnTo>
                <a:cubicBezTo>
                  <a:pt x="5585633" y="0"/>
                  <a:pt x="5619750" y="34117"/>
                  <a:pt x="5619750" y="76203"/>
                </a:cubicBezTo>
                <a:lnTo>
                  <a:pt x="5619750" y="800097"/>
                </a:lnTo>
                <a:cubicBezTo>
                  <a:pt x="5619750" y="842183"/>
                  <a:pt x="5585633" y="876300"/>
                  <a:pt x="5543547" y="876300"/>
                </a:cubicBez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00050" y="2133600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3810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2" name="Shape 10"/>
          <p:cNvSpPr/>
          <p:nvPr/>
        </p:nvSpPr>
        <p:spPr>
          <a:xfrm>
            <a:off x="533400" y="22479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495300" y="22479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8700" y="22479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Choose Budget &amp; Persona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28700" y="2514600"/>
            <a:ext cx="49434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tier (&lt;₹800, ₹800-2,500, ₹2,500-7,500) and persona (Gen-Z, remote, sales, tech).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00050" y="3086100"/>
            <a:ext cx="5619750" cy="685800"/>
          </a:xfrm>
          <a:custGeom>
            <a:avLst/>
            <a:gdLst/>
            <a:ahLst/>
            <a:cxnLst/>
            <a:rect l="l" t="t" r="r" b="b"/>
            <a:pathLst>
              <a:path w="5619750" h="685800">
                <a:moveTo>
                  <a:pt x="38100" y="0"/>
                </a:moveTo>
                <a:lnTo>
                  <a:pt x="5543551" y="0"/>
                </a:lnTo>
                <a:cubicBezTo>
                  <a:pt x="5585634" y="0"/>
                  <a:pt x="5619750" y="34116"/>
                  <a:pt x="5619750" y="76199"/>
                </a:cubicBezTo>
                <a:lnTo>
                  <a:pt x="5619750" y="609601"/>
                </a:lnTo>
                <a:cubicBezTo>
                  <a:pt x="5619750" y="651684"/>
                  <a:pt x="5585634" y="685800"/>
                  <a:pt x="55435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00050" y="3086100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8" name="Shape 16"/>
          <p:cNvSpPr/>
          <p:nvPr/>
        </p:nvSpPr>
        <p:spPr>
          <a:xfrm>
            <a:off x="533400" y="3200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9" name="Text 17"/>
          <p:cNvSpPr/>
          <p:nvPr/>
        </p:nvSpPr>
        <p:spPr>
          <a:xfrm>
            <a:off x="495300" y="32004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28700" y="3200400"/>
            <a:ext cx="4762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Shortlist 8-12 Items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28700" y="3467100"/>
            <a:ext cx="475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the decision matrix. Mix categories for variety. Consider regional preferences.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00050" y="3848100"/>
            <a:ext cx="5619750" cy="685800"/>
          </a:xfrm>
          <a:custGeom>
            <a:avLst/>
            <a:gdLst/>
            <a:ahLst/>
            <a:cxnLst/>
            <a:rect l="l" t="t" r="r" b="b"/>
            <a:pathLst>
              <a:path w="5619750" h="685800">
                <a:moveTo>
                  <a:pt x="38100" y="0"/>
                </a:moveTo>
                <a:lnTo>
                  <a:pt x="5543551" y="0"/>
                </a:lnTo>
                <a:cubicBezTo>
                  <a:pt x="5585634" y="0"/>
                  <a:pt x="5619750" y="34116"/>
                  <a:pt x="5619750" y="76199"/>
                </a:cubicBezTo>
                <a:lnTo>
                  <a:pt x="5619750" y="609601"/>
                </a:lnTo>
                <a:cubicBezTo>
                  <a:pt x="5619750" y="651684"/>
                  <a:pt x="5585634" y="685800"/>
                  <a:pt x="55435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00050" y="3848100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Shape 22"/>
          <p:cNvSpPr/>
          <p:nvPr/>
        </p:nvSpPr>
        <p:spPr>
          <a:xfrm>
            <a:off x="533400" y="3962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5" name="Text 23"/>
          <p:cNvSpPr/>
          <p:nvPr/>
        </p:nvSpPr>
        <p:spPr>
          <a:xfrm>
            <a:off x="495300" y="39624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28700" y="3962400"/>
            <a:ext cx="4552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Request Samples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28700" y="4229100"/>
            <a:ext cx="4543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With branding proof. Test quality, finish, packaging. Get stakeholder feedback.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91250" y="1181100"/>
            <a:ext cx="5619750" cy="685800"/>
          </a:xfrm>
          <a:custGeom>
            <a:avLst/>
            <a:gdLst/>
            <a:ahLst/>
            <a:cxnLst/>
            <a:rect l="l" t="t" r="r" b="b"/>
            <a:pathLst>
              <a:path w="5619750" h="685800">
                <a:moveTo>
                  <a:pt x="38100" y="0"/>
                </a:moveTo>
                <a:lnTo>
                  <a:pt x="5543551" y="0"/>
                </a:lnTo>
                <a:cubicBezTo>
                  <a:pt x="5585634" y="0"/>
                  <a:pt x="5619750" y="34116"/>
                  <a:pt x="5619750" y="76199"/>
                </a:cubicBezTo>
                <a:lnTo>
                  <a:pt x="5619750" y="609601"/>
                </a:lnTo>
                <a:cubicBezTo>
                  <a:pt x="5619750" y="651684"/>
                  <a:pt x="5585634" y="685800"/>
                  <a:pt x="55435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191250" y="1181100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0" name="Shape 28"/>
          <p:cNvSpPr/>
          <p:nvPr/>
        </p:nvSpPr>
        <p:spPr>
          <a:xfrm>
            <a:off x="6324600" y="1295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1" name="Text 29"/>
          <p:cNvSpPr/>
          <p:nvPr/>
        </p:nvSpPr>
        <p:spPr>
          <a:xfrm>
            <a:off x="6286500" y="12954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819900" y="1295400"/>
            <a:ext cx="4210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QC Checklist + Stress Tests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819900" y="1562100"/>
            <a:ext cx="4200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Durability, branding adhesion, packaging integrity. Document standards.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91250" y="1943100"/>
            <a:ext cx="5619750" cy="685800"/>
          </a:xfrm>
          <a:custGeom>
            <a:avLst/>
            <a:gdLst/>
            <a:ahLst/>
            <a:cxnLst/>
            <a:rect l="l" t="t" r="r" b="b"/>
            <a:pathLst>
              <a:path w="5619750" h="685800">
                <a:moveTo>
                  <a:pt x="38100" y="0"/>
                </a:moveTo>
                <a:lnTo>
                  <a:pt x="5543551" y="0"/>
                </a:lnTo>
                <a:cubicBezTo>
                  <a:pt x="5585634" y="0"/>
                  <a:pt x="5619750" y="34116"/>
                  <a:pt x="5619750" y="76199"/>
                </a:cubicBezTo>
                <a:lnTo>
                  <a:pt x="5619750" y="609601"/>
                </a:lnTo>
                <a:cubicBezTo>
                  <a:pt x="5619750" y="651684"/>
                  <a:pt x="5585634" y="685800"/>
                  <a:pt x="55435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191250" y="1943100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6" name="Shape 34"/>
          <p:cNvSpPr/>
          <p:nvPr/>
        </p:nvSpPr>
        <p:spPr>
          <a:xfrm>
            <a:off x="6324600" y="2057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7" name="Text 35"/>
          <p:cNvSpPr/>
          <p:nvPr/>
        </p:nvSpPr>
        <p:spPr>
          <a:xfrm>
            <a:off x="6286500" y="20574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819900" y="2057400"/>
            <a:ext cx="4629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Confirm Branding + Packaging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819900" y="2324100"/>
            <a:ext cx="4619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Method (laser/emboss/UV/DTF/screen), placement, colors. Approve mockups.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191250" y="2705100"/>
            <a:ext cx="5619750" cy="685800"/>
          </a:xfrm>
          <a:custGeom>
            <a:avLst/>
            <a:gdLst/>
            <a:ahLst/>
            <a:cxnLst/>
            <a:rect l="l" t="t" r="r" b="b"/>
            <a:pathLst>
              <a:path w="5619750" h="685800">
                <a:moveTo>
                  <a:pt x="38100" y="0"/>
                </a:moveTo>
                <a:lnTo>
                  <a:pt x="5543551" y="0"/>
                </a:lnTo>
                <a:cubicBezTo>
                  <a:pt x="5585634" y="0"/>
                  <a:pt x="5619750" y="34116"/>
                  <a:pt x="5619750" y="76199"/>
                </a:cubicBezTo>
                <a:lnTo>
                  <a:pt x="5619750" y="609601"/>
                </a:lnTo>
                <a:cubicBezTo>
                  <a:pt x="5619750" y="651684"/>
                  <a:pt x="5585634" y="685800"/>
                  <a:pt x="55435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6191250" y="2705100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2" name="Shape 40"/>
          <p:cNvSpPr/>
          <p:nvPr/>
        </p:nvSpPr>
        <p:spPr>
          <a:xfrm>
            <a:off x="6324600" y="2819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6286500" y="281940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819900" y="2819400"/>
            <a:ext cx="4933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Bulk Production + Fulfillment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819900" y="3086100"/>
            <a:ext cx="4924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Production tracking, QC checkpoints, delivery plan with SLA. Multi-city coordination.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172200" y="3467100"/>
            <a:ext cx="5638800" cy="1181100"/>
          </a:xfrm>
          <a:custGeom>
            <a:avLst/>
            <a:gdLst/>
            <a:ahLst/>
            <a:cxnLst/>
            <a:rect l="l" t="t" r="r" b="b"/>
            <a:pathLst>
              <a:path w="5638800" h="1181100">
                <a:moveTo>
                  <a:pt x="76205" y="0"/>
                </a:moveTo>
                <a:lnTo>
                  <a:pt x="5562595" y="0"/>
                </a:lnTo>
                <a:cubicBezTo>
                  <a:pt x="5604654" y="0"/>
                  <a:pt x="5638800" y="34146"/>
                  <a:pt x="5638800" y="76205"/>
                </a:cubicBezTo>
                <a:lnTo>
                  <a:pt x="5638800" y="1104895"/>
                </a:lnTo>
                <a:cubicBezTo>
                  <a:pt x="5638800" y="1146954"/>
                  <a:pt x="5604654" y="1181100"/>
                  <a:pt x="5562595" y="1181100"/>
                </a:cubicBezTo>
                <a:lnTo>
                  <a:pt x="76205" y="1181100"/>
                </a:lnTo>
                <a:cubicBezTo>
                  <a:pt x="34146" y="1181100"/>
                  <a:pt x="0" y="1146954"/>
                  <a:pt x="0" y="11048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7" name="Text 45"/>
          <p:cNvSpPr/>
          <p:nvPr/>
        </p:nvSpPr>
        <p:spPr>
          <a:xfrm>
            <a:off x="6286500" y="35814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Timeline Estimates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286500" y="3886200"/>
            <a:ext cx="590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100 units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1238161" y="3886200"/>
            <a:ext cx="52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 days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286500" y="4114800"/>
            <a:ext cx="68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500+ units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064329" y="4114800"/>
            <a:ext cx="695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14-18 days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286500" y="4343400"/>
            <a:ext cx="771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1,000+ units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1034713" y="4343400"/>
            <a:ext cx="733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18-25 days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381000" y="480060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5" name="Shape 53"/>
          <p:cNvSpPr/>
          <p:nvPr/>
        </p:nvSpPr>
        <p:spPr>
          <a:xfrm>
            <a:off x="3351163" y="49434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76286" y="100013"/>
                </a:moveTo>
                <a:cubicBezTo>
                  <a:pt x="78187" y="94204"/>
                  <a:pt x="81989" y="88943"/>
                  <a:pt x="86287" y="84412"/>
                </a:cubicBezTo>
                <a:cubicBezTo>
                  <a:pt x="94804" y="75452"/>
                  <a:pt x="100012" y="63341"/>
                  <a:pt x="100012" y="50006"/>
                </a:cubicBezTo>
                <a:cubicBezTo>
                  <a:pt x="100012" y="22399"/>
                  <a:pt x="77614" y="0"/>
                  <a:pt x="50006" y="0"/>
                </a:cubicBezTo>
                <a:cubicBezTo>
                  <a:pt x="22399" y="0"/>
                  <a:pt x="0" y="22399"/>
                  <a:pt x="0" y="50006"/>
                </a:cubicBezTo>
                <a:cubicBezTo>
                  <a:pt x="0" y="63341"/>
                  <a:pt x="5209" y="75452"/>
                  <a:pt x="13726" y="84412"/>
                </a:cubicBezTo>
                <a:cubicBezTo>
                  <a:pt x="18023" y="88943"/>
                  <a:pt x="21852" y="94204"/>
                  <a:pt x="23727" y="100013"/>
                </a:cubicBezTo>
                <a:lnTo>
                  <a:pt x="76260" y="100013"/>
                </a:lnTo>
                <a:close/>
                <a:moveTo>
                  <a:pt x="75009" y="112514"/>
                </a:moveTo>
                <a:lnTo>
                  <a:pt x="25003" y="112514"/>
                </a:lnTo>
                <a:lnTo>
                  <a:pt x="25003" y="116681"/>
                </a:lnTo>
                <a:cubicBezTo>
                  <a:pt x="25003" y="128193"/>
                  <a:pt x="34327" y="137517"/>
                  <a:pt x="45839" y="137517"/>
                </a:cubicBezTo>
                <a:lnTo>
                  <a:pt x="54173" y="137517"/>
                </a:lnTo>
                <a:cubicBezTo>
                  <a:pt x="65685" y="137517"/>
                  <a:pt x="75009" y="128193"/>
                  <a:pt x="75009" y="116681"/>
                </a:cubicBezTo>
                <a:lnTo>
                  <a:pt x="75009" y="112514"/>
                </a:lnTo>
                <a:close/>
                <a:moveTo>
                  <a:pt x="47923" y="29170"/>
                </a:moveTo>
                <a:cubicBezTo>
                  <a:pt x="37557" y="29170"/>
                  <a:pt x="29170" y="37557"/>
                  <a:pt x="29170" y="47923"/>
                </a:cubicBezTo>
                <a:cubicBezTo>
                  <a:pt x="29170" y="51387"/>
                  <a:pt x="26384" y="54173"/>
                  <a:pt x="22920" y="54173"/>
                </a:cubicBezTo>
                <a:cubicBezTo>
                  <a:pt x="19456" y="54173"/>
                  <a:pt x="16669" y="51387"/>
                  <a:pt x="16669" y="47923"/>
                </a:cubicBezTo>
                <a:cubicBezTo>
                  <a:pt x="16669" y="30655"/>
                  <a:pt x="30655" y="16669"/>
                  <a:pt x="47923" y="16669"/>
                </a:cubicBezTo>
                <a:cubicBezTo>
                  <a:pt x="51387" y="16669"/>
                  <a:pt x="54173" y="19456"/>
                  <a:pt x="54173" y="22920"/>
                </a:cubicBezTo>
                <a:cubicBezTo>
                  <a:pt x="54173" y="26384"/>
                  <a:pt x="51387" y="29170"/>
                  <a:pt x="47923" y="2917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690563" y="4914900"/>
            <a:ext cx="11039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tip:</a:t>
            </a:r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Start 3-4 weeks before your event. Festive seasons (Diwali, New Year) add 5-7 days.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SUPPLIER EVALUATION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Supplier Vetting Checklist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668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Spot the right supplier fast — eliminate 80% in 15 minutes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4859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19113" y="16383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0716" y="10716"/>
                </a:moveTo>
                <a:cubicBezTo>
                  <a:pt x="4789" y="10716"/>
                  <a:pt x="0" y="15504"/>
                  <a:pt x="0" y="21431"/>
                </a:cubicBezTo>
                <a:lnTo>
                  <a:pt x="0" y="144661"/>
                </a:lnTo>
                <a:cubicBezTo>
                  <a:pt x="0" y="153535"/>
                  <a:pt x="7200" y="160734"/>
                  <a:pt x="16073" y="160734"/>
                </a:cubicBezTo>
                <a:lnTo>
                  <a:pt x="155377" y="160734"/>
                </a:lnTo>
                <a:cubicBezTo>
                  <a:pt x="164250" y="160734"/>
                  <a:pt x="171450" y="153535"/>
                  <a:pt x="171450" y="144661"/>
                </a:cubicBezTo>
                <a:lnTo>
                  <a:pt x="171450" y="50966"/>
                </a:lnTo>
                <a:cubicBezTo>
                  <a:pt x="171450" y="44872"/>
                  <a:pt x="164954" y="41021"/>
                  <a:pt x="159596" y="43901"/>
                </a:cubicBezTo>
                <a:lnTo>
                  <a:pt x="107156" y="72130"/>
                </a:lnTo>
                <a:lnTo>
                  <a:pt x="107156" y="50966"/>
                </a:lnTo>
                <a:cubicBezTo>
                  <a:pt x="107156" y="44872"/>
                  <a:pt x="100660" y="41021"/>
                  <a:pt x="95302" y="43901"/>
                </a:cubicBezTo>
                <a:lnTo>
                  <a:pt x="42863" y="72130"/>
                </a:lnTo>
                <a:lnTo>
                  <a:pt x="42863" y="21431"/>
                </a:lnTo>
                <a:cubicBezTo>
                  <a:pt x="42863" y="15504"/>
                  <a:pt x="38074" y="10716"/>
                  <a:pt x="32147" y="10716"/>
                </a:cubicBezTo>
                <a:lnTo>
                  <a:pt x="10716" y="10716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823913" y="1600200"/>
            <a:ext cx="2400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In-House Branding vs Outsourcing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3913" y="1790700"/>
            <a:ext cx="2390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In-house = faster turnaround, better QC control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1000" y="21336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29828" y="2286000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56257" y="10716"/>
                </a:moveTo>
                <a:lnTo>
                  <a:pt x="8037" y="10716"/>
                </a:lnTo>
                <a:cubicBezTo>
                  <a:pt x="3583" y="10716"/>
                  <a:pt x="0" y="14299"/>
                  <a:pt x="0" y="18752"/>
                </a:cubicBezTo>
                <a:lnTo>
                  <a:pt x="0" y="66973"/>
                </a:lnTo>
                <a:cubicBezTo>
                  <a:pt x="0" y="70221"/>
                  <a:pt x="1942" y="73168"/>
                  <a:pt x="4956" y="74407"/>
                </a:cubicBezTo>
                <a:cubicBezTo>
                  <a:pt x="7970" y="75646"/>
                  <a:pt x="11419" y="74942"/>
                  <a:pt x="13729" y="72665"/>
                </a:cubicBezTo>
                <a:lnTo>
                  <a:pt x="27124" y="59271"/>
                </a:lnTo>
                <a:lnTo>
                  <a:pt x="53578" y="85725"/>
                </a:lnTo>
                <a:lnTo>
                  <a:pt x="27124" y="112179"/>
                </a:lnTo>
                <a:lnTo>
                  <a:pt x="13729" y="98785"/>
                </a:lnTo>
                <a:cubicBezTo>
                  <a:pt x="11419" y="96474"/>
                  <a:pt x="7970" y="95804"/>
                  <a:pt x="4956" y="97043"/>
                </a:cubicBezTo>
                <a:cubicBezTo>
                  <a:pt x="1942" y="98282"/>
                  <a:pt x="0" y="101229"/>
                  <a:pt x="0" y="104477"/>
                </a:cubicBezTo>
                <a:lnTo>
                  <a:pt x="0" y="152698"/>
                </a:lnTo>
                <a:cubicBezTo>
                  <a:pt x="0" y="157151"/>
                  <a:pt x="3583" y="160734"/>
                  <a:pt x="8037" y="160734"/>
                </a:cubicBezTo>
                <a:lnTo>
                  <a:pt x="56257" y="160734"/>
                </a:lnTo>
                <a:cubicBezTo>
                  <a:pt x="59505" y="160734"/>
                  <a:pt x="62452" y="158792"/>
                  <a:pt x="63691" y="155778"/>
                </a:cubicBezTo>
                <a:cubicBezTo>
                  <a:pt x="64930" y="152765"/>
                  <a:pt x="64260" y="149316"/>
                  <a:pt x="61950" y="147005"/>
                </a:cubicBezTo>
                <a:lnTo>
                  <a:pt x="48555" y="133610"/>
                </a:lnTo>
                <a:lnTo>
                  <a:pt x="75009" y="107156"/>
                </a:lnTo>
                <a:lnTo>
                  <a:pt x="101464" y="133610"/>
                </a:lnTo>
                <a:lnTo>
                  <a:pt x="88069" y="147005"/>
                </a:lnTo>
                <a:cubicBezTo>
                  <a:pt x="85758" y="149316"/>
                  <a:pt x="85089" y="152765"/>
                  <a:pt x="86328" y="155778"/>
                </a:cubicBezTo>
                <a:cubicBezTo>
                  <a:pt x="87567" y="158792"/>
                  <a:pt x="90514" y="160734"/>
                  <a:pt x="93762" y="160734"/>
                </a:cubicBezTo>
                <a:lnTo>
                  <a:pt x="141982" y="160734"/>
                </a:lnTo>
                <a:cubicBezTo>
                  <a:pt x="146436" y="160734"/>
                  <a:pt x="150019" y="157151"/>
                  <a:pt x="150019" y="152698"/>
                </a:cubicBezTo>
                <a:lnTo>
                  <a:pt x="150019" y="104477"/>
                </a:lnTo>
                <a:cubicBezTo>
                  <a:pt x="150019" y="101229"/>
                  <a:pt x="148077" y="98282"/>
                  <a:pt x="145063" y="97043"/>
                </a:cubicBezTo>
                <a:cubicBezTo>
                  <a:pt x="142049" y="95804"/>
                  <a:pt x="138600" y="96474"/>
                  <a:pt x="136289" y="98785"/>
                </a:cubicBezTo>
                <a:lnTo>
                  <a:pt x="122895" y="112179"/>
                </a:lnTo>
                <a:lnTo>
                  <a:pt x="96441" y="85725"/>
                </a:lnTo>
                <a:lnTo>
                  <a:pt x="122895" y="59271"/>
                </a:lnTo>
                <a:lnTo>
                  <a:pt x="136289" y="72665"/>
                </a:lnTo>
                <a:cubicBezTo>
                  <a:pt x="138600" y="74976"/>
                  <a:pt x="142049" y="75646"/>
                  <a:pt x="145063" y="74407"/>
                </a:cubicBezTo>
                <a:cubicBezTo>
                  <a:pt x="148077" y="73168"/>
                  <a:pt x="150019" y="70221"/>
                  <a:pt x="150019" y="66973"/>
                </a:cubicBezTo>
                <a:lnTo>
                  <a:pt x="150019" y="18752"/>
                </a:lnTo>
                <a:cubicBezTo>
                  <a:pt x="150019" y="14299"/>
                  <a:pt x="146436" y="10716"/>
                  <a:pt x="141982" y="10716"/>
                </a:cubicBezTo>
                <a:lnTo>
                  <a:pt x="93762" y="10716"/>
                </a:lnTo>
                <a:cubicBezTo>
                  <a:pt x="90514" y="10716"/>
                  <a:pt x="87567" y="12658"/>
                  <a:pt x="86328" y="15672"/>
                </a:cubicBezTo>
                <a:cubicBezTo>
                  <a:pt x="85089" y="18685"/>
                  <a:pt x="85792" y="22134"/>
                  <a:pt x="88069" y="24445"/>
                </a:cubicBezTo>
                <a:lnTo>
                  <a:pt x="101464" y="37840"/>
                </a:lnTo>
                <a:lnTo>
                  <a:pt x="75009" y="64294"/>
                </a:lnTo>
                <a:lnTo>
                  <a:pt x="48555" y="37840"/>
                </a:lnTo>
                <a:lnTo>
                  <a:pt x="61950" y="24445"/>
                </a:lnTo>
                <a:cubicBezTo>
                  <a:pt x="64260" y="22134"/>
                  <a:pt x="64930" y="18685"/>
                  <a:pt x="63691" y="15672"/>
                </a:cubicBezTo>
                <a:cubicBezTo>
                  <a:pt x="62452" y="12658"/>
                  <a:pt x="59505" y="10716"/>
                  <a:pt x="56257" y="10716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1" name="Text 9"/>
          <p:cNvSpPr/>
          <p:nvPr/>
        </p:nvSpPr>
        <p:spPr>
          <a:xfrm>
            <a:off x="823913" y="22479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MOQ &amp; Scalability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3913" y="2438400"/>
            <a:ext cx="2581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Can they handle 50 to 5,000 units? Growth-ready?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1000" y="27813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19113" y="29337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133038" y="0"/>
                  <a:pt x="171450" y="38412"/>
                  <a:pt x="171450" y="85725"/>
                </a:cubicBezTo>
                <a:cubicBezTo>
                  <a:pt x="171450" y="133038"/>
                  <a:pt x="133038" y="171450"/>
                  <a:pt x="85725" y="171450"/>
                </a:cubicBezTo>
                <a:cubicBezTo>
                  <a:pt x="38412" y="171450"/>
                  <a:pt x="0" y="133038"/>
                  <a:pt x="0" y="85725"/>
                </a:cubicBezTo>
                <a:cubicBezTo>
                  <a:pt x="0" y="38412"/>
                  <a:pt x="38412" y="0"/>
                  <a:pt x="85725" y="0"/>
                </a:cubicBezTo>
                <a:close/>
                <a:moveTo>
                  <a:pt x="77688" y="40184"/>
                </a:moveTo>
                <a:lnTo>
                  <a:pt x="77688" y="85725"/>
                </a:lnTo>
                <a:cubicBezTo>
                  <a:pt x="77688" y="88404"/>
                  <a:pt x="79028" y="90915"/>
                  <a:pt x="81271" y="92422"/>
                </a:cubicBezTo>
                <a:lnTo>
                  <a:pt x="113418" y="113854"/>
                </a:lnTo>
                <a:cubicBezTo>
                  <a:pt x="117102" y="116332"/>
                  <a:pt x="122091" y="115327"/>
                  <a:pt x="124569" y="111610"/>
                </a:cubicBezTo>
                <a:cubicBezTo>
                  <a:pt x="127047" y="107893"/>
                  <a:pt x="126043" y="102937"/>
                  <a:pt x="122326" y="100459"/>
                </a:cubicBezTo>
                <a:lnTo>
                  <a:pt x="93762" y="81439"/>
                </a:lnTo>
                <a:lnTo>
                  <a:pt x="93762" y="40184"/>
                </a:lnTo>
                <a:cubicBezTo>
                  <a:pt x="93762" y="35730"/>
                  <a:pt x="90179" y="32147"/>
                  <a:pt x="85725" y="32147"/>
                </a:cubicBezTo>
                <a:cubicBezTo>
                  <a:pt x="81271" y="32147"/>
                  <a:pt x="77688" y="35730"/>
                  <a:pt x="77688" y="40184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5" name="Text 13"/>
          <p:cNvSpPr/>
          <p:nvPr/>
        </p:nvSpPr>
        <p:spPr>
          <a:xfrm>
            <a:off x="823913" y="2895600"/>
            <a:ext cx="2609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Lead Time with Buffers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3913" y="3086100"/>
            <a:ext cx="26003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Standard timeline + contingency planning for delays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81000" y="34290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08397" y="3581400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80099" y="-2679"/>
                </a:moveTo>
                <a:cubicBezTo>
                  <a:pt x="78057" y="-4755"/>
                  <a:pt x="75076" y="-5592"/>
                  <a:pt x="72263" y="-4822"/>
                </a:cubicBezTo>
                <a:cubicBezTo>
                  <a:pt x="69451" y="-4052"/>
                  <a:pt x="67274" y="-1875"/>
                  <a:pt x="66571" y="938"/>
                </a:cubicBezTo>
                <a:lnTo>
                  <a:pt x="61447" y="21096"/>
                </a:lnTo>
                <a:cubicBezTo>
                  <a:pt x="61079" y="22570"/>
                  <a:pt x="59572" y="23440"/>
                  <a:pt x="58132" y="23005"/>
                </a:cubicBezTo>
                <a:lnTo>
                  <a:pt x="38107" y="17379"/>
                </a:lnTo>
                <a:cubicBezTo>
                  <a:pt x="35295" y="16576"/>
                  <a:pt x="32281" y="17379"/>
                  <a:pt x="30238" y="19422"/>
                </a:cubicBezTo>
                <a:cubicBezTo>
                  <a:pt x="28195" y="21465"/>
                  <a:pt x="27392" y="24479"/>
                  <a:pt x="28195" y="27291"/>
                </a:cubicBezTo>
                <a:lnTo>
                  <a:pt x="33855" y="47316"/>
                </a:lnTo>
                <a:cubicBezTo>
                  <a:pt x="34257" y="48756"/>
                  <a:pt x="33386" y="50263"/>
                  <a:pt x="31946" y="50631"/>
                </a:cubicBezTo>
                <a:lnTo>
                  <a:pt x="11754" y="55755"/>
                </a:lnTo>
                <a:cubicBezTo>
                  <a:pt x="8941" y="56458"/>
                  <a:pt x="6731" y="58668"/>
                  <a:pt x="5961" y="61481"/>
                </a:cubicBezTo>
                <a:cubicBezTo>
                  <a:pt x="5190" y="64294"/>
                  <a:pt x="6028" y="67274"/>
                  <a:pt x="8104" y="69317"/>
                </a:cubicBezTo>
                <a:lnTo>
                  <a:pt x="23005" y="83816"/>
                </a:lnTo>
                <a:cubicBezTo>
                  <a:pt x="24077" y="84854"/>
                  <a:pt x="24077" y="86596"/>
                  <a:pt x="23005" y="87667"/>
                </a:cubicBezTo>
                <a:lnTo>
                  <a:pt x="8137" y="102167"/>
                </a:lnTo>
                <a:cubicBezTo>
                  <a:pt x="6061" y="104209"/>
                  <a:pt x="5224" y="107190"/>
                  <a:pt x="5994" y="110003"/>
                </a:cubicBezTo>
                <a:cubicBezTo>
                  <a:pt x="6764" y="112815"/>
                  <a:pt x="8974" y="114992"/>
                  <a:pt x="11787" y="115729"/>
                </a:cubicBezTo>
                <a:lnTo>
                  <a:pt x="31946" y="120852"/>
                </a:lnTo>
                <a:cubicBezTo>
                  <a:pt x="33419" y="121221"/>
                  <a:pt x="34290" y="122727"/>
                  <a:pt x="33855" y="124167"/>
                </a:cubicBezTo>
                <a:lnTo>
                  <a:pt x="28195" y="144159"/>
                </a:lnTo>
                <a:cubicBezTo>
                  <a:pt x="27392" y="146971"/>
                  <a:pt x="28195" y="149985"/>
                  <a:pt x="30238" y="152028"/>
                </a:cubicBezTo>
                <a:cubicBezTo>
                  <a:pt x="32281" y="154071"/>
                  <a:pt x="35295" y="154874"/>
                  <a:pt x="38107" y="154071"/>
                </a:cubicBezTo>
                <a:lnTo>
                  <a:pt x="58132" y="148411"/>
                </a:lnTo>
                <a:cubicBezTo>
                  <a:pt x="59572" y="148010"/>
                  <a:pt x="61079" y="148880"/>
                  <a:pt x="61447" y="150320"/>
                </a:cubicBezTo>
                <a:lnTo>
                  <a:pt x="66571" y="170479"/>
                </a:lnTo>
                <a:cubicBezTo>
                  <a:pt x="67274" y="173292"/>
                  <a:pt x="69484" y="175502"/>
                  <a:pt x="72297" y="176272"/>
                </a:cubicBezTo>
                <a:cubicBezTo>
                  <a:pt x="75110" y="177042"/>
                  <a:pt x="78090" y="176205"/>
                  <a:pt x="80133" y="174129"/>
                </a:cubicBezTo>
                <a:lnTo>
                  <a:pt x="94632" y="159227"/>
                </a:lnTo>
                <a:cubicBezTo>
                  <a:pt x="95670" y="158156"/>
                  <a:pt x="97412" y="158156"/>
                  <a:pt x="98483" y="159227"/>
                </a:cubicBezTo>
                <a:lnTo>
                  <a:pt x="112949" y="174129"/>
                </a:lnTo>
                <a:cubicBezTo>
                  <a:pt x="114992" y="176205"/>
                  <a:pt x="117972" y="177042"/>
                  <a:pt x="120785" y="176272"/>
                </a:cubicBezTo>
                <a:cubicBezTo>
                  <a:pt x="123598" y="175502"/>
                  <a:pt x="125775" y="173292"/>
                  <a:pt x="126511" y="170479"/>
                </a:cubicBezTo>
                <a:lnTo>
                  <a:pt x="131635" y="150354"/>
                </a:lnTo>
                <a:cubicBezTo>
                  <a:pt x="132003" y="148880"/>
                  <a:pt x="133510" y="148010"/>
                  <a:pt x="134950" y="148445"/>
                </a:cubicBezTo>
                <a:lnTo>
                  <a:pt x="154975" y="154104"/>
                </a:lnTo>
                <a:cubicBezTo>
                  <a:pt x="157788" y="154908"/>
                  <a:pt x="160801" y="154104"/>
                  <a:pt x="162844" y="152061"/>
                </a:cubicBezTo>
                <a:cubicBezTo>
                  <a:pt x="164887" y="150019"/>
                  <a:pt x="165690" y="147005"/>
                  <a:pt x="164887" y="144192"/>
                </a:cubicBezTo>
                <a:lnTo>
                  <a:pt x="159227" y="124167"/>
                </a:lnTo>
                <a:cubicBezTo>
                  <a:pt x="158826" y="122727"/>
                  <a:pt x="159696" y="121221"/>
                  <a:pt x="161136" y="120852"/>
                </a:cubicBezTo>
                <a:lnTo>
                  <a:pt x="181295" y="115729"/>
                </a:lnTo>
                <a:cubicBezTo>
                  <a:pt x="184108" y="115026"/>
                  <a:pt x="186318" y="112815"/>
                  <a:pt x="187088" y="110003"/>
                </a:cubicBezTo>
                <a:cubicBezTo>
                  <a:pt x="187858" y="107190"/>
                  <a:pt x="187021" y="104176"/>
                  <a:pt x="184945" y="102167"/>
                </a:cubicBezTo>
                <a:lnTo>
                  <a:pt x="170044" y="87667"/>
                </a:lnTo>
                <a:cubicBezTo>
                  <a:pt x="168972" y="86629"/>
                  <a:pt x="168972" y="84888"/>
                  <a:pt x="170044" y="83816"/>
                </a:cubicBezTo>
                <a:lnTo>
                  <a:pt x="184945" y="69317"/>
                </a:lnTo>
                <a:cubicBezTo>
                  <a:pt x="187021" y="67274"/>
                  <a:pt x="187858" y="64294"/>
                  <a:pt x="187088" y="61481"/>
                </a:cubicBezTo>
                <a:cubicBezTo>
                  <a:pt x="186318" y="58668"/>
                  <a:pt x="184108" y="56491"/>
                  <a:pt x="181295" y="55755"/>
                </a:cubicBezTo>
                <a:lnTo>
                  <a:pt x="161136" y="50631"/>
                </a:lnTo>
                <a:cubicBezTo>
                  <a:pt x="159663" y="50263"/>
                  <a:pt x="158792" y="48756"/>
                  <a:pt x="159227" y="47316"/>
                </a:cubicBezTo>
                <a:lnTo>
                  <a:pt x="164887" y="27291"/>
                </a:lnTo>
                <a:cubicBezTo>
                  <a:pt x="165690" y="24479"/>
                  <a:pt x="164887" y="21465"/>
                  <a:pt x="162844" y="19422"/>
                </a:cubicBezTo>
                <a:cubicBezTo>
                  <a:pt x="160801" y="17379"/>
                  <a:pt x="157788" y="16576"/>
                  <a:pt x="154975" y="17379"/>
                </a:cubicBezTo>
                <a:lnTo>
                  <a:pt x="134950" y="23039"/>
                </a:lnTo>
                <a:cubicBezTo>
                  <a:pt x="133510" y="23440"/>
                  <a:pt x="132003" y="22570"/>
                  <a:pt x="131635" y="21130"/>
                </a:cubicBezTo>
                <a:lnTo>
                  <a:pt x="126511" y="938"/>
                </a:lnTo>
                <a:cubicBezTo>
                  <a:pt x="125808" y="-1875"/>
                  <a:pt x="123598" y="-4085"/>
                  <a:pt x="120785" y="-4856"/>
                </a:cubicBezTo>
                <a:cubicBezTo>
                  <a:pt x="117972" y="-5626"/>
                  <a:pt x="114992" y="-4789"/>
                  <a:pt x="112949" y="-2712"/>
                </a:cubicBezTo>
                <a:lnTo>
                  <a:pt x="98450" y="12223"/>
                </a:lnTo>
                <a:cubicBezTo>
                  <a:pt x="97412" y="13294"/>
                  <a:pt x="95670" y="13294"/>
                  <a:pt x="94599" y="12223"/>
                </a:cubicBezTo>
                <a:lnTo>
                  <a:pt x="80099" y="-2679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9" name="Text 17"/>
          <p:cNvSpPr/>
          <p:nvPr/>
        </p:nvSpPr>
        <p:spPr>
          <a:xfrm>
            <a:off x="823913" y="3543300"/>
            <a:ext cx="2600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Material Certificates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3913" y="3733800"/>
            <a:ext cx="2590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rPET, bamboo, FSC where applicable. Verify claims.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81000" y="40767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519113" y="42291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21431"/>
                </a:moveTo>
                <a:cubicBezTo>
                  <a:pt x="66705" y="21431"/>
                  <a:pt x="49593" y="29702"/>
                  <a:pt x="37806" y="42863"/>
                </a:cubicBezTo>
                <a:lnTo>
                  <a:pt x="53578" y="42863"/>
                </a:lnTo>
                <a:cubicBezTo>
                  <a:pt x="59505" y="42863"/>
                  <a:pt x="64294" y="47651"/>
                  <a:pt x="64294" y="53578"/>
                </a:cubicBezTo>
                <a:cubicBezTo>
                  <a:pt x="64294" y="59505"/>
                  <a:pt x="59505" y="64294"/>
                  <a:pt x="53578" y="64294"/>
                </a:cubicBezTo>
                <a:lnTo>
                  <a:pt x="10716" y="64294"/>
                </a:lnTo>
                <a:cubicBezTo>
                  <a:pt x="4789" y="64294"/>
                  <a:pt x="0" y="59505"/>
                  <a:pt x="0" y="53578"/>
                </a:cubicBezTo>
                <a:lnTo>
                  <a:pt x="0" y="10716"/>
                </a:lnTo>
                <a:cubicBezTo>
                  <a:pt x="0" y="4789"/>
                  <a:pt x="4789" y="0"/>
                  <a:pt x="10716" y="0"/>
                </a:cubicBezTo>
                <a:cubicBezTo>
                  <a:pt x="16643" y="0"/>
                  <a:pt x="21431" y="4789"/>
                  <a:pt x="21431" y="10716"/>
                </a:cubicBezTo>
                <a:lnTo>
                  <a:pt x="21431" y="29033"/>
                </a:lnTo>
                <a:cubicBezTo>
                  <a:pt x="37136" y="11251"/>
                  <a:pt x="60108" y="0"/>
                  <a:pt x="85725" y="0"/>
                </a:cubicBezTo>
                <a:cubicBezTo>
                  <a:pt x="133075" y="0"/>
                  <a:pt x="171450" y="38375"/>
                  <a:pt x="171450" y="85725"/>
                </a:cubicBezTo>
                <a:cubicBezTo>
                  <a:pt x="171450" y="133075"/>
                  <a:pt x="133075" y="171450"/>
                  <a:pt x="85725" y="171450"/>
                </a:cubicBezTo>
                <a:cubicBezTo>
                  <a:pt x="56592" y="171450"/>
                  <a:pt x="30841" y="156917"/>
                  <a:pt x="15370" y="134715"/>
                </a:cubicBezTo>
                <a:cubicBezTo>
                  <a:pt x="11988" y="129860"/>
                  <a:pt x="13160" y="123196"/>
                  <a:pt x="18016" y="119781"/>
                </a:cubicBezTo>
                <a:cubicBezTo>
                  <a:pt x="22871" y="116365"/>
                  <a:pt x="29535" y="117570"/>
                  <a:pt x="32951" y="122426"/>
                </a:cubicBezTo>
                <a:cubicBezTo>
                  <a:pt x="44604" y="139102"/>
                  <a:pt x="63892" y="149985"/>
                  <a:pt x="85725" y="149985"/>
                </a:cubicBezTo>
                <a:cubicBezTo>
                  <a:pt x="121221" y="149985"/>
                  <a:pt x="150019" y="121187"/>
                  <a:pt x="150019" y="85692"/>
                </a:cubicBezTo>
                <a:cubicBezTo>
                  <a:pt x="150019" y="50196"/>
                  <a:pt x="121221" y="21431"/>
                  <a:pt x="85725" y="21431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3" name="Text 21"/>
          <p:cNvSpPr/>
          <p:nvPr/>
        </p:nvSpPr>
        <p:spPr>
          <a:xfrm>
            <a:off x="823913" y="419100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Defect Replacement Policy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3913" y="4381500"/>
            <a:ext cx="2847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rework/replacement terms. Who pays for defects?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72200" y="14859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321028" y="1638300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23698" y="42863"/>
                </a:moveTo>
                <a:lnTo>
                  <a:pt x="112213" y="26789"/>
                </a:lnTo>
                <a:lnTo>
                  <a:pt x="37840" y="26789"/>
                </a:lnTo>
                <a:lnTo>
                  <a:pt x="26354" y="42863"/>
                </a:lnTo>
                <a:lnTo>
                  <a:pt x="123698" y="42863"/>
                </a:lnTo>
                <a:close/>
                <a:moveTo>
                  <a:pt x="0" y="49727"/>
                </a:moveTo>
                <a:cubicBezTo>
                  <a:pt x="0" y="45274"/>
                  <a:pt x="1406" y="40920"/>
                  <a:pt x="3985" y="37270"/>
                </a:cubicBezTo>
                <a:lnTo>
                  <a:pt x="20393" y="14332"/>
                </a:lnTo>
                <a:cubicBezTo>
                  <a:pt x="24412" y="8706"/>
                  <a:pt x="30908" y="5358"/>
                  <a:pt x="37806" y="5358"/>
                </a:cubicBezTo>
                <a:lnTo>
                  <a:pt x="112179" y="5358"/>
                </a:lnTo>
                <a:cubicBezTo>
                  <a:pt x="119111" y="5358"/>
                  <a:pt x="125607" y="8706"/>
                  <a:pt x="129626" y="14332"/>
                </a:cubicBezTo>
                <a:lnTo>
                  <a:pt x="146000" y="37270"/>
                </a:lnTo>
                <a:cubicBezTo>
                  <a:pt x="148612" y="40920"/>
                  <a:pt x="149985" y="45274"/>
                  <a:pt x="149985" y="49727"/>
                </a:cubicBezTo>
                <a:lnTo>
                  <a:pt x="150019" y="139303"/>
                </a:lnTo>
                <a:cubicBezTo>
                  <a:pt x="150019" y="151124"/>
                  <a:pt x="140408" y="160734"/>
                  <a:pt x="128588" y="160734"/>
                </a:cubicBezTo>
                <a:lnTo>
                  <a:pt x="21431" y="160734"/>
                </a:lnTo>
                <a:cubicBezTo>
                  <a:pt x="9611" y="160734"/>
                  <a:pt x="0" y="151124"/>
                  <a:pt x="0" y="139303"/>
                </a:cubicBezTo>
                <a:lnTo>
                  <a:pt x="0" y="49727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7" name="Text 25"/>
          <p:cNvSpPr/>
          <p:nvPr/>
        </p:nvSpPr>
        <p:spPr>
          <a:xfrm>
            <a:off x="6615113" y="1600200"/>
            <a:ext cx="2800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Packaging Standards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15113" y="1790700"/>
            <a:ext cx="27908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Less plastic, recyclable materials. Eco-alignment check.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72200" y="21336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288881" y="2286000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07156" y="5358"/>
                </a:moveTo>
                <a:cubicBezTo>
                  <a:pt x="126377" y="5358"/>
                  <a:pt x="141982" y="20963"/>
                  <a:pt x="141982" y="40184"/>
                </a:cubicBezTo>
                <a:cubicBezTo>
                  <a:pt x="141982" y="59404"/>
                  <a:pt x="126377" y="75009"/>
                  <a:pt x="107156" y="75009"/>
                </a:cubicBezTo>
                <a:cubicBezTo>
                  <a:pt x="87935" y="75009"/>
                  <a:pt x="72330" y="59404"/>
                  <a:pt x="72330" y="40184"/>
                </a:cubicBezTo>
                <a:cubicBezTo>
                  <a:pt x="72330" y="20963"/>
                  <a:pt x="87935" y="5358"/>
                  <a:pt x="107156" y="5358"/>
                </a:cubicBezTo>
                <a:close/>
                <a:moveTo>
                  <a:pt x="32147" y="29468"/>
                </a:moveTo>
                <a:cubicBezTo>
                  <a:pt x="45454" y="29468"/>
                  <a:pt x="56257" y="40271"/>
                  <a:pt x="56257" y="53578"/>
                </a:cubicBezTo>
                <a:cubicBezTo>
                  <a:pt x="56257" y="66885"/>
                  <a:pt x="45454" y="77688"/>
                  <a:pt x="32147" y="77688"/>
                </a:cubicBezTo>
                <a:cubicBezTo>
                  <a:pt x="18840" y="77688"/>
                  <a:pt x="8037" y="66885"/>
                  <a:pt x="8037" y="53578"/>
                </a:cubicBezTo>
                <a:cubicBezTo>
                  <a:pt x="8037" y="40271"/>
                  <a:pt x="18840" y="29468"/>
                  <a:pt x="32147" y="29468"/>
                </a:cubicBezTo>
                <a:close/>
                <a:moveTo>
                  <a:pt x="0" y="139303"/>
                </a:moveTo>
                <a:cubicBezTo>
                  <a:pt x="0" y="115628"/>
                  <a:pt x="19188" y="96441"/>
                  <a:pt x="42863" y="96441"/>
                </a:cubicBezTo>
                <a:cubicBezTo>
                  <a:pt x="47149" y="96441"/>
                  <a:pt x="51301" y="97077"/>
                  <a:pt x="55219" y="98249"/>
                </a:cubicBezTo>
                <a:cubicBezTo>
                  <a:pt x="44202" y="110572"/>
                  <a:pt x="37505" y="126846"/>
                  <a:pt x="37505" y="144661"/>
                </a:cubicBezTo>
                <a:lnTo>
                  <a:pt x="37505" y="150019"/>
                </a:lnTo>
                <a:cubicBezTo>
                  <a:pt x="37505" y="153836"/>
                  <a:pt x="38308" y="157453"/>
                  <a:pt x="39748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39303"/>
                </a:lnTo>
                <a:close/>
                <a:moveTo>
                  <a:pt x="174564" y="160734"/>
                </a:moveTo>
                <a:cubicBezTo>
                  <a:pt x="176004" y="157453"/>
                  <a:pt x="176808" y="153836"/>
                  <a:pt x="176808" y="150019"/>
                </a:cubicBezTo>
                <a:lnTo>
                  <a:pt x="176808" y="144661"/>
                </a:lnTo>
                <a:cubicBezTo>
                  <a:pt x="176808" y="126846"/>
                  <a:pt x="170111" y="110572"/>
                  <a:pt x="159094" y="98249"/>
                </a:cubicBezTo>
                <a:cubicBezTo>
                  <a:pt x="163011" y="97077"/>
                  <a:pt x="167164" y="96441"/>
                  <a:pt x="171450" y="96441"/>
                </a:cubicBezTo>
                <a:cubicBezTo>
                  <a:pt x="195125" y="96441"/>
                  <a:pt x="214313" y="115628"/>
                  <a:pt x="214313" y="139303"/>
                </a:cubicBezTo>
                <a:lnTo>
                  <a:pt x="214313" y="150019"/>
                </a:lnTo>
                <a:cubicBezTo>
                  <a:pt x="214313" y="155946"/>
                  <a:pt x="209524" y="160734"/>
                  <a:pt x="203597" y="160734"/>
                </a:cubicBezTo>
                <a:lnTo>
                  <a:pt x="174564" y="160734"/>
                </a:lnTo>
                <a:close/>
                <a:moveTo>
                  <a:pt x="158055" y="53578"/>
                </a:moveTo>
                <a:cubicBezTo>
                  <a:pt x="158055" y="40271"/>
                  <a:pt x="168859" y="29468"/>
                  <a:pt x="182166" y="29468"/>
                </a:cubicBezTo>
                <a:cubicBezTo>
                  <a:pt x="195472" y="29468"/>
                  <a:pt x="206276" y="40271"/>
                  <a:pt x="206276" y="53578"/>
                </a:cubicBezTo>
                <a:cubicBezTo>
                  <a:pt x="206276" y="66885"/>
                  <a:pt x="195472" y="77688"/>
                  <a:pt x="182166" y="77688"/>
                </a:cubicBezTo>
                <a:cubicBezTo>
                  <a:pt x="168859" y="77688"/>
                  <a:pt x="158055" y="66885"/>
                  <a:pt x="158055" y="53578"/>
                </a:cubicBezTo>
                <a:close/>
                <a:moveTo>
                  <a:pt x="53578" y="144661"/>
                </a:moveTo>
                <a:cubicBezTo>
                  <a:pt x="53578" y="115059"/>
                  <a:pt x="77554" y="91083"/>
                  <a:pt x="107156" y="91083"/>
                </a:cubicBezTo>
                <a:cubicBezTo>
                  <a:pt x="136758" y="91083"/>
                  <a:pt x="160734" y="115059"/>
                  <a:pt x="160734" y="144661"/>
                </a:cubicBezTo>
                <a:lnTo>
                  <a:pt x="160734" y="150019"/>
                </a:lnTo>
                <a:cubicBezTo>
                  <a:pt x="160734" y="155946"/>
                  <a:pt x="155946" y="160734"/>
                  <a:pt x="150019" y="160734"/>
                </a:cubicBezTo>
                <a:lnTo>
                  <a:pt x="64294" y="160734"/>
                </a:lnTo>
                <a:cubicBezTo>
                  <a:pt x="58367" y="160734"/>
                  <a:pt x="53578" y="155946"/>
                  <a:pt x="53578" y="150019"/>
                </a:cubicBezTo>
                <a:lnTo>
                  <a:pt x="53578" y="144661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1" name="Text 29"/>
          <p:cNvSpPr/>
          <p:nvPr/>
        </p:nvSpPr>
        <p:spPr>
          <a:xfrm>
            <a:off x="6615113" y="2247900"/>
            <a:ext cx="2028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References + Corporate Clients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615113" y="2438400"/>
            <a:ext cx="2019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Ask for case studies. Talk to past clients.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172200" y="27813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331744" y="2933700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28588" h="171450">
                <a:moveTo>
                  <a:pt x="21431" y="0"/>
                </a:moveTo>
                <a:cubicBezTo>
                  <a:pt x="9611" y="0"/>
                  <a:pt x="0" y="9611"/>
                  <a:pt x="0" y="21431"/>
                </a:cubicBezTo>
                <a:lnTo>
                  <a:pt x="0" y="150019"/>
                </a:lnTo>
                <a:cubicBezTo>
                  <a:pt x="0" y="161839"/>
                  <a:pt x="9611" y="171450"/>
                  <a:pt x="21431" y="171450"/>
                </a:cubicBezTo>
                <a:lnTo>
                  <a:pt x="107156" y="171450"/>
                </a:lnTo>
                <a:cubicBezTo>
                  <a:pt x="118977" y="171450"/>
                  <a:pt x="128588" y="161839"/>
                  <a:pt x="128588" y="150019"/>
                </a:cubicBezTo>
                <a:lnTo>
                  <a:pt x="128588" y="57094"/>
                </a:lnTo>
                <a:cubicBezTo>
                  <a:pt x="128588" y="51402"/>
                  <a:pt x="126344" y="45943"/>
                  <a:pt x="122326" y="41925"/>
                </a:cubicBezTo>
                <a:lnTo>
                  <a:pt x="86629" y="6262"/>
                </a:lnTo>
                <a:cubicBezTo>
                  <a:pt x="82611" y="2244"/>
                  <a:pt x="77186" y="0"/>
                  <a:pt x="71493" y="0"/>
                </a:cubicBezTo>
                <a:lnTo>
                  <a:pt x="21431" y="0"/>
                </a:lnTo>
                <a:close/>
                <a:moveTo>
                  <a:pt x="108998" y="58936"/>
                </a:moveTo>
                <a:lnTo>
                  <a:pt x="77688" y="58936"/>
                </a:lnTo>
                <a:cubicBezTo>
                  <a:pt x="73235" y="58936"/>
                  <a:pt x="69652" y="55353"/>
                  <a:pt x="69652" y="50899"/>
                </a:cubicBezTo>
                <a:lnTo>
                  <a:pt x="69652" y="19590"/>
                </a:lnTo>
                <a:lnTo>
                  <a:pt x="108998" y="58936"/>
                </a:lnTo>
                <a:close/>
                <a:moveTo>
                  <a:pt x="21431" y="128588"/>
                </a:moveTo>
                <a:lnTo>
                  <a:pt x="21431" y="107156"/>
                </a:lnTo>
                <a:cubicBezTo>
                  <a:pt x="21431" y="101229"/>
                  <a:pt x="26220" y="96441"/>
                  <a:pt x="32147" y="96441"/>
                </a:cubicBezTo>
                <a:lnTo>
                  <a:pt x="96441" y="96441"/>
                </a:lnTo>
                <a:cubicBezTo>
                  <a:pt x="102368" y="96441"/>
                  <a:pt x="107156" y="101229"/>
                  <a:pt x="107156" y="107156"/>
                </a:cubicBezTo>
                <a:lnTo>
                  <a:pt x="107156" y="128588"/>
                </a:lnTo>
                <a:cubicBezTo>
                  <a:pt x="107156" y="134515"/>
                  <a:pt x="102368" y="139303"/>
                  <a:pt x="96441" y="139303"/>
                </a:cubicBezTo>
                <a:lnTo>
                  <a:pt x="32147" y="139303"/>
                </a:lnTo>
                <a:cubicBezTo>
                  <a:pt x="26220" y="139303"/>
                  <a:pt x="21431" y="134515"/>
                  <a:pt x="21431" y="128588"/>
                </a:cubicBezTo>
                <a:close/>
                <a:moveTo>
                  <a:pt x="29468" y="21431"/>
                </a:moveTo>
                <a:lnTo>
                  <a:pt x="45541" y="21431"/>
                </a:lnTo>
                <a:cubicBezTo>
                  <a:pt x="49995" y="21431"/>
                  <a:pt x="53578" y="25014"/>
                  <a:pt x="53578" y="29468"/>
                </a:cubicBezTo>
                <a:cubicBezTo>
                  <a:pt x="53578" y="33922"/>
                  <a:pt x="49995" y="37505"/>
                  <a:pt x="45541" y="37505"/>
                </a:cubicBezTo>
                <a:lnTo>
                  <a:pt x="29468" y="37505"/>
                </a:lnTo>
                <a:cubicBezTo>
                  <a:pt x="25014" y="37505"/>
                  <a:pt x="21431" y="33922"/>
                  <a:pt x="21431" y="29468"/>
                </a:cubicBezTo>
                <a:cubicBezTo>
                  <a:pt x="21431" y="25014"/>
                  <a:pt x="25014" y="21431"/>
                  <a:pt x="29468" y="21431"/>
                </a:cubicBezTo>
                <a:close/>
                <a:moveTo>
                  <a:pt x="29468" y="53578"/>
                </a:moveTo>
                <a:lnTo>
                  <a:pt x="45541" y="53578"/>
                </a:lnTo>
                <a:cubicBezTo>
                  <a:pt x="49995" y="53578"/>
                  <a:pt x="53578" y="57161"/>
                  <a:pt x="53578" y="61615"/>
                </a:cubicBezTo>
                <a:cubicBezTo>
                  <a:pt x="53578" y="66069"/>
                  <a:pt x="49995" y="69652"/>
                  <a:pt x="45541" y="69652"/>
                </a:cubicBezTo>
                <a:lnTo>
                  <a:pt x="29468" y="69652"/>
                </a:lnTo>
                <a:cubicBezTo>
                  <a:pt x="25014" y="69652"/>
                  <a:pt x="21431" y="66069"/>
                  <a:pt x="21431" y="61615"/>
                </a:cubicBezTo>
                <a:cubicBezTo>
                  <a:pt x="21431" y="57161"/>
                  <a:pt x="25014" y="53578"/>
                  <a:pt x="29468" y="53578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Text 33"/>
          <p:cNvSpPr/>
          <p:nvPr/>
        </p:nvSpPr>
        <p:spPr>
          <a:xfrm>
            <a:off x="6615113" y="2895600"/>
            <a:ext cx="2705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GST + Compliance Readiness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615113" y="3086100"/>
            <a:ext cx="2695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Proper documentation, tax invoices, legal compliance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72200" y="34290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288881" y="3581400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21431" y="32147"/>
                </a:moveTo>
                <a:cubicBezTo>
                  <a:pt x="21431" y="20326"/>
                  <a:pt x="31042" y="10716"/>
                  <a:pt x="42863" y="10716"/>
                </a:cubicBezTo>
                <a:lnTo>
                  <a:pt x="139303" y="10716"/>
                </a:lnTo>
                <a:cubicBezTo>
                  <a:pt x="151124" y="10716"/>
                  <a:pt x="160734" y="20326"/>
                  <a:pt x="160734" y="32147"/>
                </a:cubicBezTo>
                <a:lnTo>
                  <a:pt x="160734" y="42863"/>
                </a:lnTo>
                <a:lnTo>
                  <a:pt x="177712" y="42863"/>
                </a:lnTo>
                <a:cubicBezTo>
                  <a:pt x="183405" y="42863"/>
                  <a:pt x="188863" y="45106"/>
                  <a:pt x="192881" y="49124"/>
                </a:cubicBezTo>
                <a:lnTo>
                  <a:pt x="208051" y="64294"/>
                </a:lnTo>
                <a:cubicBezTo>
                  <a:pt x="212069" y="68312"/>
                  <a:pt x="214313" y="73770"/>
                  <a:pt x="214313" y="79463"/>
                </a:cubicBezTo>
                <a:lnTo>
                  <a:pt x="214313" y="128588"/>
                </a:lnTo>
                <a:cubicBezTo>
                  <a:pt x="214313" y="140408"/>
                  <a:pt x="204702" y="150019"/>
                  <a:pt x="192881" y="150019"/>
                </a:cubicBezTo>
                <a:lnTo>
                  <a:pt x="191776" y="150019"/>
                </a:lnTo>
                <a:cubicBezTo>
                  <a:pt x="188294" y="162375"/>
                  <a:pt x="176908" y="171450"/>
                  <a:pt x="163413" y="171450"/>
                </a:cubicBezTo>
                <a:cubicBezTo>
                  <a:pt x="149918" y="171450"/>
                  <a:pt x="138566" y="162375"/>
                  <a:pt x="135050" y="150019"/>
                </a:cubicBezTo>
                <a:lnTo>
                  <a:pt x="100693" y="150019"/>
                </a:lnTo>
                <a:cubicBezTo>
                  <a:pt x="97211" y="162375"/>
                  <a:pt x="85825" y="171450"/>
                  <a:pt x="72330" y="171450"/>
                </a:cubicBezTo>
                <a:cubicBezTo>
                  <a:pt x="58835" y="171450"/>
                  <a:pt x="47484" y="162375"/>
                  <a:pt x="43968" y="150019"/>
                </a:cubicBezTo>
                <a:lnTo>
                  <a:pt x="42863" y="150019"/>
                </a:lnTo>
                <a:cubicBezTo>
                  <a:pt x="31042" y="150019"/>
                  <a:pt x="21431" y="140408"/>
                  <a:pt x="21431" y="128588"/>
                </a:cubicBezTo>
                <a:lnTo>
                  <a:pt x="21431" y="112514"/>
                </a:lnTo>
                <a:lnTo>
                  <a:pt x="8037" y="112514"/>
                </a:lnTo>
                <a:cubicBezTo>
                  <a:pt x="3583" y="112514"/>
                  <a:pt x="0" y="108931"/>
                  <a:pt x="0" y="104477"/>
                </a:cubicBezTo>
                <a:cubicBezTo>
                  <a:pt x="0" y="100024"/>
                  <a:pt x="3583" y="96441"/>
                  <a:pt x="8037" y="96441"/>
                </a:cubicBezTo>
                <a:lnTo>
                  <a:pt x="45541" y="96441"/>
                </a:lnTo>
                <a:cubicBezTo>
                  <a:pt x="49995" y="96441"/>
                  <a:pt x="53578" y="92858"/>
                  <a:pt x="53578" y="88404"/>
                </a:cubicBezTo>
                <a:cubicBezTo>
                  <a:pt x="53578" y="83950"/>
                  <a:pt x="49995" y="80367"/>
                  <a:pt x="45541" y="80367"/>
                </a:cubicBezTo>
                <a:lnTo>
                  <a:pt x="8037" y="80367"/>
                </a:lnTo>
                <a:cubicBezTo>
                  <a:pt x="3583" y="80367"/>
                  <a:pt x="0" y="76784"/>
                  <a:pt x="0" y="72330"/>
                </a:cubicBezTo>
                <a:cubicBezTo>
                  <a:pt x="0" y="67877"/>
                  <a:pt x="3583" y="64294"/>
                  <a:pt x="8037" y="64294"/>
                </a:cubicBezTo>
                <a:lnTo>
                  <a:pt x="66973" y="64294"/>
                </a:lnTo>
                <a:cubicBezTo>
                  <a:pt x="71426" y="64294"/>
                  <a:pt x="75009" y="60711"/>
                  <a:pt x="75009" y="56257"/>
                </a:cubicBezTo>
                <a:cubicBezTo>
                  <a:pt x="75009" y="51803"/>
                  <a:pt x="71426" y="48220"/>
                  <a:pt x="66973" y="48220"/>
                </a:cubicBezTo>
                <a:lnTo>
                  <a:pt x="8037" y="48220"/>
                </a:lnTo>
                <a:cubicBezTo>
                  <a:pt x="3583" y="48220"/>
                  <a:pt x="0" y="44637"/>
                  <a:pt x="0" y="40184"/>
                </a:cubicBezTo>
                <a:cubicBezTo>
                  <a:pt x="0" y="35730"/>
                  <a:pt x="3583" y="32147"/>
                  <a:pt x="8037" y="32147"/>
                </a:cubicBezTo>
                <a:lnTo>
                  <a:pt x="21431" y="32147"/>
                </a:lnTo>
                <a:close/>
                <a:moveTo>
                  <a:pt x="192881" y="96441"/>
                </a:moveTo>
                <a:lnTo>
                  <a:pt x="192881" y="79463"/>
                </a:lnTo>
                <a:lnTo>
                  <a:pt x="177712" y="64294"/>
                </a:lnTo>
                <a:lnTo>
                  <a:pt x="160734" y="64294"/>
                </a:lnTo>
                <a:lnTo>
                  <a:pt x="160734" y="96441"/>
                </a:lnTo>
                <a:lnTo>
                  <a:pt x="192881" y="96441"/>
                </a:lnTo>
                <a:close/>
                <a:moveTo>
                  <a:pt x="85725" y="141982"/>
                </a:moveTo>
                <a:cubicBezTo>
                  <a:pt x="85725" y="134589"/>
                  <a:pt x="79723" y="128588"/>
                  <a:pt x="72330" y="128588"/>
                </a:cubicBezTo>
                <a:cubicBezTo>
                  <a:pt x="64938" y="128588"/>
                  <a:pt x="58936" y="134589"/>
                  <a:pt x="58936" y="141982"/>
                </a:cubicBezTo>
                <a:cubicBezTo>
                  <a:pt x="58936" y="149375"/>
                  <a:pt x="64938" y="155377"/>
                  <a:pt x="72330" y="155377"/>
                </a:cubicBezTo>
                <a:cubicBezTo>
                  <a:pt x="79723" y="155377"/>
                  <a:pt x="85725" y="149375"/>
                  <a:pt x="85725" y="141982"/>
                </a:cubicBezTo>
                <a:close/>
                <a:moveTo>
                  <a:pt x="163413" y="155377"/>
                </a:moveTo>
                <a:cubicBezTo>
                  <a:pt x="170806" y="155377"/>
                  <a:pt x="176808" y="149375"/>
                  <a:pt x="176808" y="141982"/>
                </a:cubicBezTo>
                <a:cubicBezTo>
                  <a:pt x="176808" y="134589"/>
                  <a:pt x="170806" y="128588"/>
                  <a:pt x="163413" y="128588"/>
                </a:cubicBezTo>
                <a:cubicBezTo>
                  <a:pt x="156021" y="128588"/>
                  <a:pt x="150019" y="134589"/>
                  <a:pt x="150019" y="141982"/>
                </a:cubicBezTo>
                <a:cubicBezTo>
                  <a:pt x="150019" y="149375"/>
                  <a:pt x="156021" y="155377"/>
                  <a:pt x="163413" y="15537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9" name="Text 37"/>
          <p:cNvSpPr/>
          <p:nvPr/>
        </p:nvSpPr>
        <p:spPr>
          <a:xfrm>
            <a:off x="6615113" y="3543300"/>
            <a:ext cx="2924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SLA for Delivery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615113" y="3733800"/>
            <a:ext cx="2914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Multi-city, tracking, proof of delivery. Penalties for delays?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172200" y="4076700"/>
            <a:ext cx="5638800" cy="571500"/>
          </a:xfrm>
          <a:custGeom>
            <a:avLst/>
            <a:gdLst/>
            <a:ahLst/>
            <a:cxnLst/>
            <a:rect l="l" t="t" r="r" b="b"/>
            <a:pathLst>
              <a:path w="5638800" h="571500">
                <a:moveTo>
                  <a:pt x="76198" y="0"/>
                </a:moveTo>
                <a:lnTo>
                  <a:pt x="5562602" y="0"/>
                </a:lnTo>
                <a:cubicBezTo>
                  <a:pt x="5604685" y="0"/>
                  <a:pt x="5638800" y="34115"/>
                  <a:pt x="5638800" y="76198"/>
                </a:cubicBezTo>
                <a:lnTo>
                  <a:pt x="5638800" y="495302"/>
                </a:lnTo>
                <a:cubicBezTo>
                  <a:pt x="5638800" y="537385"/>
                  <a:pt x="5604685" y="571500"/>
                  <a:pt x="5562602" y="571500"/>
                </a:cubicBezTo>
                <a:lnTo>
                  <a:pt x="76198" y="571500"/>
                </a:lnTo>
                <a:cubicBezTo>
                  <a:pt x="34143" y="571500"/>
                  <a:pt x="0" y="537357"/>
                  <a:pt x="0" y="4953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321028" y="4229100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0716" y="42863"/>
                </a:moveTo>
                <a:cubicBezTo>
                  <a:pt x="4789" y="42863"/>
                  <a:pt x="0" y="47651"/>
                  <a:pt x="0" y="53578"/>
                </a:cubicBezTo>
                <a:cubicBezTo>
                  <a:pt x="0" y="59505"/>
                  <a:pt x="4789" y="64294"/>
                  <a:pt x="10716" y="64294"/>
                </a:cubicBezTo>
                <a:lnTo>
                  <a:pt x="139303" y="64294"/>
                </a:lnTo>
                <a:cubicBezTo>
                  <a:pt x="145230" y="64294"/>
                  <a:pt x="150019" y="59505"/>
                  <a:pt x="150019" y="53578"/>
                </a:cubicBezTo>
                <a:cubicBezTo>
                  <a:pt x="150019" y="47651"/>
                  <a:pt x="145230" y="42863"/>
                  <a:pt x="139303" y="42863"/>
                </a:cubicBezTo>
                <a:lnTo>
                  <a:pt x="10716" y="42863"/>
                </a:lnTo>
                <a:close/>
                <a:moveTo>
                  <a:pt x="10716" y="107156"/>
                </a:moveTo>
                <a:cubicBezTo>
                  <a:pt x="4789" y="107156"/>
                  <a:pt x="0" y="111945"/>
                  <a:pt x="0" y="117872"/>
                </a:cubicBezTo>
                <a:cubicBezTo>
                  <a:pt x="0" y="123799"/>
                  <a:pt x="4789" y="128588"/>
                  <a:pt x="10716" y="128588"/>
                </a:cubicBezTo>
                <a:lnTo>
                  <a:pt x="139303" y="128588"/>
                </a:lnTo>
                <a:cubicBezTo>
                  <a:pt x="145230" y="128588"/>
                  <a:pt x="150019" y="123799"/>
                  <a:pt x="150019" y="117872"/>
                </a:cubicBezTo>
                <a:cubicBezTo>
                  <a:pt x="150019" y="111945"/>
                  <a:pt x="145230" y="107156"/>
                  <a:pt x="139303" y="107156"/>
                </a:cubicBezTo>
                <a:lnTo>
                  <a:pt x="10716" y="107156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6615113" y="4191000"/>
            <a:ext cx="2924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Sample-to-Bulk Consistency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615113" y="4381500"/>
            <a:ext cx="2914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what you see is what you get. No bait-and-switch.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381000" y="4800600"/>
            <a:ext cx="11430000" cy="457200"/>
          </a:xfrm>
          <a:custGeom>
            <a:avLst/>
            <a:gdLst/>
            <a:ahLst/>
            <a:cxnLst/>
            <a:rect l="l" t="t" r="r" b="b"/>
            <a:pathLst>
              <a:path w="11430000" h="457200">
                <a:moveTo>
                  <a:pt x="76202" y="0"/>
                </a:moveTo>
                <a:lnTo>
                  <a:pt x="11353798" y="0"/>
                </a:lnTo>
                <a:cubicBezTo>
                  <a:pt x="11395883" y="0"/>
                  <a:pt x="11430000" y="34117"/>
                  <a:pt x="11430000" y="76202"/>
                </a:cubicBezTo>
                <a:lnTo>
                  <a:pt x="11430000" y="380998"/>
                </a:lnTo>
                <a:cubicBezTo>
                  <a:pt x="11430000" y="423083"/>
                  <a:pt x="11395883" y="457200"/>
                  <a:pt x="113537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6" name="Shape 44"/>
          <p:cNvSpPr/>
          <p:nvPr/>
        </p:nvSpPr>
        <p:spPr>
          <a:xfrm>
            <a:off x="552450" y="49149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9035" y="14288"/>
                </a:moveTo>
                <a:lnTo>
                  <a:pt x="142875" y="14288"/>
                </a:lnTo>
                <a:cubicBezTo>
                  <a:pt x="158636" y="14288"/>
                  <a:pt x="171450" y="27102"/>
                  <a:pt x="171450" y="42863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42863"/>
                </a:lnTo>
                <a:cubicBezTo>
                  <a:pt x="0" y="27102"/>
                  <a:pt x="12814" y="14288"/>
                  <a:pt x="28575" y="14288"/>
                </a:cubicBezTo>
                <a:lnTo>
                  <a:pt x="32415" y="14288"/>
                </a:lnTo>
                <a:cubicBezTo>
                  <a:pt x="37326" y="5760"/>
                  <a:pt x="46568" y="0"/>
                  <a:pt x="57150" y="0"/>
                </a:cubicBezTo>
                <a:lnTo>
                  <a:pt x="114300" y="0"/>
                </a:lnTo>
                <a:cubicBezTo>
                  <a:pt x="124882" y="0"/>
                  <a:pt x="134124" y="5760"/>
                  <a:pt x="139035" y="14288"/>
                </a:cubicBezTo>
                <a:close/>
                <a:moveTo>
                  <a:pt x="110728" y="50006"/>
                </a:moveTo>
                <a:cubicBezTo>
                  <a:pt x="116666" y="50006"/>
                  <a:pt x="121444" y="45229"/>
                  <a:pt x="121444" y="39291"/>
                </a:cubicBezTo>
                <a:cubicBezTo>
                  <a:pt x="121444" y="33352"/>
                  <a:pt x="116666" y="28575"/>
                  <a:pt x="110728" y="28575"/>
                </a:cubicBezTo>
                <a:lnTo>
                  <a:pt x="60722" y="28575"/>
                </a:lnTo>
                <a:cubicBezTo>
                  <a:pt x="54784" y="28575"/>
                  <a:pt x="50006" y="33352"/>
                  <a:pt x="50006" y="39291"/>
                </a:cubicBezTo>
                <a:cubicBezTo>
                  <a:pt x="50006" y="45229"/>
                  <a:pt x="54784" y="50006"/>
                  <a:pt x="60722" y="50006"/>
                </a:cubicBezTo>
                <a:lnTo>
                  <a:pt x="110728" y="50006"/>
                </a:lnTo>
                <a:close/>
                <a:moveTo>
                  <a:pt x="123408" y="116398"/>
                </a:moveTo>
                <a:cubicBezTo>
                  <a:pt x="126534" y="111398"/>
                  <a:pt x="125016" y="104790"/>
                  <a:pt x="120015" y="101620"/>
                </a:cubicBezTo>
                <a:cubicBezTo>
                  <a:pt x="115014" y="98450"/>
                  <a:pt x="108406" y="100013"/>
                  <a:pt x="105236" y="105013"/>
                </a:cubicBezTo>
                <a:lnTo>
                  <a:pt x="77822" y="148903"/>
                </a:lnTo>
                <a:lnTo>
                  <a:pt x="65767" y="132829"/>
                </a:lnTo>
                <a:cubicBezTo>
                  <a:pt x="62195" y="128096"/>
                  <a:pt x="55498" y="127114"/>
                  <a:pt x="50765" y="130686"/>
                </a:cubicBezTo>
                <a:cubicBezTo>
                  <a:pt x="46033" y="134258"/>
                  <a:pt x="45050" y="140955"/>
                  <a:pt x="48622" y="145688"/>
                </a:cubicBezTo>
                <a:lnTo>
                  <a:pt x="70053" y="174263"/>
                </a:lnTo>
                <a:cubicBezTo>
                  <a:pt x="72152" y="177076"/>
                  <a:pt x="75545" y="178683"/>
                  <a:pt x="79072" y="178549"/>
                </a:cubicBezTo>
                <a:cubicBezTo>
                  <a:pt x="82600" y="178415"/>
                  <a:pt x="85814" y="176540"/>
                  <a:pt x="87690" y="173504"/>
                </a:cubicBezTo>
                <a:lnTo>
                  <a:pt x="123408" y="116354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7" name="Text 45"/>
          <p:cNvSpPr/>
          <p:nvPr/>
        </p:nvSpPr>
        <p:spPr>
          <a:xfrm>
            <a:off x="895350" y="4933950"/>
            <a:ext cx="6810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this checklist to eliminate 80% of unqualified vendors in 15 minutes.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Focus remaining time on viable partners.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NEGOTIATION STRATEGY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Bulk Negotiation Framework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668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Win-win terms that save 15-25% on total program cost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4859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00050" y="14859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Shape 5"/>
          <p:cNvSpPr/>
          <p:nvPr/>
        </p:nvSpPr>
        <p:spPr>
          <a:xfrm>
            <a:off x="571500" y="16383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17526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69205" y="1548"/>
                </a:moveTo>
                <a:cubicBezTo>
                  <a:pt x="73640" y="-506"/>
                  <a:pt x="78760" y="-506"/>
                  <a:pt x="83195" y="1548"/>
                </a:cubicBezTo>
                <a:lnTo>
                  <a:pt x="148263" y="31611"/>
                </a:lnTo>
                <a:cubicBezTo>
                  <a:pt x="150793" y="32772"/>
                  <a:pt x="152400" y="35302"/>
                  <a:pt x="152400" y="38100"/>
                </a:cubicBezTo>
                <a:cubicBezTo>
                  <a:pt x="152400" y="40898"/>
                  <a:pt x="150793" y="43428"/>
                  <a:pt x="148263" y="44589"/>
                </a:cubicBezTo>
                <a:lnTo>
                  <a:pt x="83195" y="74652"/>
                </a:lnTo>
                <a:cubicBezTo>
                  <a:pt x="78760" y="76706"/>
                  <a:pt x="73640" y="76706"/>
                  <a:pt x="69205" y="74652"/>
                </a:cubicBezTo>
                <a:lnTo>
                  <a:pt x="4137" y="44589"/>
                </a:lnTo>
                <a:cubicBezTo>
                  <a:pt x="1607" y="43398"/>
                  <a:pt x="0" y="40868"/>
                  <a:pt x="0" y="38100"/>
                </a:cubicBezTo>
                <a:cubicBezTo>
                  <a:pt x="0" y="35332"/>
                  <a:pt x="1607" y="32772"/>
                  <a:pt x="4137" y="31611"/>
                </a:cubicBezTo>
                <a:lnTo>
                  <a:pt x="69205" y="1548"/>
                </a:lnTo>
                <a:close/>
                <a:moveTo>
                  <a:pt x="14317" y="65008"/>
                </a:moveTo>
                <a:lnTo>
                  <a:pt x="63222" y="87600"/>
                </a:lnTo>
                <a:cubicBezTo>
                  <a:pt x="71467" y="91410"/>
                  <a:pt x="80962" y="91410"/>
                  <a:pt x="89208" y="87600"/>
                </a:cubicBezTo>
                <a:lnTo>
                  <a:pt x="138113" y="65008"/>
                </a:lnTo>
                <a:lnTo>
                  <a:pt x="148263" y="69711"/>
                </a:lnTo>
                <a:cubicBezTo>
                  <a:pt x="150793" y="70872"/>
                  <a:pt x="152400" y="73402"/>
                  <a:pt x="152400" y="76200"/>
                </a:cubicBezTo>
                <a:cubicBezTo>
                  <a:pt x="152400" y="78998"/>
                  <a:pt x="150793" y="81528"/>
                  <a:pt x="148263" y="82689"/>
                </a:cubicBezTo>
                <a:lnTo>
                  <a:pt x="83195" y="112752"/>
                </a:lnTo>
                <a:cubicBezTo>
                  <a:pt x="78760" y="114806"/>
                  <a:pt x="73640" y="114806"/>
                  <a:pt x="69205" y="112752"/>
                </a:cubicBezTo>
                <a:lnTo>
                  <a:pt x="4137" y="82689"/>
                </a:lnTo>
                <a:cubicBezTo>
                  <a:pt x="1607" y="81498"/>
                  <a:pt x="0" y="78968"/>
                  <a:pt x="0" y="76200"/>
                </a:cubicBezTo>
                <a:cubicBezTo>
                  <a:pt x="0" y="73432"/>
                  <a:pt x="1607" y="70872"/>
                  <a:pt x="4137" y="69711"/>
                </a:cubicBezTo>
                <a:lnTo>
                  <a:pt x="14288" y="65008"/>
                </a:lnTo>
                <a:close/>
                <a:moveTo>
                  <a:pt x="4137" y="107811"/>
                </a:moveTo>
                <a:lnTo>
                  <a:pt x="14288" y="103108"/>
                </a:lnTo>
                <a:lnTo>
                  <a:pt x="63192" y="125700"/>
                </a:lnTo>
                <a:cubicBezTo>
                  <a:pt x="71438" y="129510"/>
                  <a:pt x="80933" y="129510"/>
                  <a:pt x="89178" y="125700"/>
                </a:cubicBezTo>
                <a:lnTo>
                  <a:pt x="138083" y="103108"/>
                </a:lnTo>
                <a:lnTo>
                  <a:pt x="148233" y="107811"/>
                </a:lnTo>
                <a:cubicBezTo>
                  <a:pt x="150763" y="108972"/>
                  <a:pt x="152370" y="111502"/>
                  <a:pt x="152370" y="114300"/>
                </a:cubicBezTo>
                <a:cubicBezTo>
                  <a:pt x="152370" y="117098"/>
                  <a:pt x="150763" y="119628"/>
                  <a:pt x="148233" y="120789"/>
                </a:cubicBezTo>
                <a:lnTo>
                  <a:pt x="83165" y="150852"/>
                </a:lnTo>
                <a:cubicBezTo>
                  <a:pt x="78730" y="152906"/>
                  <a:pt x="73610" y="152906"/>
                  <a:pt x="69175" y="150852"/>
                </a:cubicBezTo>
                <a:lnTo>
                  <a:pt x="4137" y="120789"/>
                </a:lnTo>
                <a:cubicBezTo>
                  <a:pt x="1607" y="119598"/>
                  <a:pt x="0" y="117068"/>
                  <a:pt x="0" y="114300"/>
                </a:cubicBezTo>
                <a:cubicBezTo>
                  <a:pt x="0" y="111532"/>
                  <a:pt x="1607" y="108972"/>
                  <a:pt x="4137" y="10781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9" name="Text 7"/>
          <p:cNvSpPr/>
          <p:nvPr/>
        </p:nvSpPr>
        <p:spPr>
          <a:xfrm>
            <a:off x="1066800" y="1638300"/>
            <a:ext cx="487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Tiered Pricing by Quantity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66800" y="1905000"/>
            <a:ext cx="48672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Ask for 50/100/250/500/1,000+ unit brackets. Higher volume = lower per-unit cost.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00050" y="2514600"/>
            <a:ext cx="5619750" cy="762000"/>
          </a:xfrm>
          <a:custGeom>
            <a:avLst/>
            <a:gdLst/>
            <a:ahLst/>
            <a:cxnLst/>
            <a:rect l="l" t="t" r="r" b="b"/>
            <a:pathLst>
              <a:path w="5619750" h="7620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685800"/>
                </a:lnTo>
                <a:cubicBezTo>
                  <a:pt x="5619750" y="727856"/>
                  <a:pt x="5585606" y="762000"/>
                  <a:pt x="55435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00050" y="251460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Shape 11"/>
          <p:cNvSpPr/>
          <p:nvPr/>
        </p:nvSpPr>
        <p:spPr>
          <a:xfrm>
            <a:off x="571500" y="2667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04850" y="27813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9050" y="0"/>
                </a:moveTo>
                <a:cubicBezTo>
                  <a:pt x="8543" y="0"/>
                  <a:pt x="0" y="8543"/>
                  <a:pt x="0" y="19050"/>
                </a:cubicBezTo>
                <a:lnTo>
                  <a:pt x="0" y="133350"/>
                </a:lnTo>
                <a:cubicBezTo>
                  <a:pt x="0" y="143857"/>
                  <a:pt x="8543" y="152400"/>
                  <a:pt x="19050" y="152400"/>
                </a:cubicBezTo>
                <a:lnTo>
                  <a:pt x="95250" y="152400"/>
                </a:lnTo>
                <a:cubicBezTo>
                  <a:pt x="105757" y="152400"/>
                  <a:pt x="114300" y="143857"/>
                  <a:pt x="114300" y="133350"/>
                </a:cubicBezTo>
                <a:lnTo>
                  <a:pt x="114300" y="19050"/>
                </a:lnTo>
                <a:cubicBezTo>
                  <a:pt x="114300" y="8543"/>
                  <a:pt x="105757" y="0"/>
                  <a:pt x="95250" y="0"/>
                </a:cubicBezTo>
                <a:lnTo>
                  <a:pt x="19050" y="0"/>
                </a:lnTo>
                <a:close/>
                <a:moveTo>
                  <a:pt x="28575" y="19050"/>
                </a:moveTo>
                <a:lnTo>
                  <a:pt x="85725" y="19050"/>
                </a:lnTo>
                <a:cubicBezTo>
                  <a:pt x="90994" y="19050"/>
                  <a:pt x="95250" y="23306"/>
                  <a:pt x="95250" y="28575"/>
                </a:cubicBezTo>
                <a:lnTo>
                  <a:pt x="95250" y="38100"/>
                </a:lnTo>
                <a:cubicBezTo>
                  <a:pt x="95250" y="43369"/>
                  <a:pt x="90994" y="47625"/>
                  <a:pt x="85725" y="47625"/>
                </a:cubicBezTo>
                <a:lnTo>
                  <a:pt x="28575" y="47625"/>
                </a:lnTo>
                <a:cubicBezTo>
                  <a:pt x="23306" y="47625"/>
                  <a:pt x="19050" y="43369"/>
                  <a:pt x="19050" y="38100"/>
                </a:cubicBezTo>
                <a:lnTo>
                  <a:pt x="19050" y="28575"/>
                </a:lnTo>
                <a:cubicBezTo>
                  <a:pt x="19050" y="23306"/>
                  <a:pt x="23306" y="19050"/>
                  <a:pt x="28575" y="19050"/>
                </a:cubicBezTo>
                <a:close/>
                <a:moveTo>
                  <a:pt x="33338" y="69056"/>
                </a:moveTo>
                <a:cubicBezTo>
                  <a:pt x="33338" y="72999"/>
                  <a:pt x="30136" y="76200"/>
                  <a:pt x="26194" y="76200"/>
                </a:cubicBezTo>
                <a:cubicBezTo>
                  <a:pt x="22251" y="76200"/>
                  <a:pt x="19050" y="72999"/>
                  <a:pt x="19050" y="69056"/>
                </a:cubicBezTo>
                <a:cubicBezTo>
                  <a:pt x="19050" y="65114"/>
                  <a:pt x="22251" y="61912"/>
                  <a:pt x="26194" y="61912"/>
                </a:cubicBezTo>
                <a:cubicBezTo>
                  <a:pt x="30136" y="61912"/>
                  <a:pt x="33338" y="65114"/>
                  <a:pt x="33338" y="69056"/>
                </a:cubicBezTo>
                <a:close/>
                <a:moveTo>
                  <a:pt x="57150" y="76200"/>
                </a:moveTo>
                <a:cubicBezTo>
                  <a:pt x="53207" y="76200"/>
                  <a:pt x="50006" y="72999"/>
                  <a:pt x="50006" y="69056"/>
                </a:cubicBezTo>
                <a:cubicBezTo>
                  <a:pt x="50006" y="65114"/>
                  <a:pt x="53207" y="61912"/>
                  <a:pt x="57150" y="61912"/>
                </a:cubicBezTo>
                <a:cubicBezTo>
                  <a:pt x="61093" y="61912"/>
                  <a:pt x="64294" y="65114"/>
                  <a:pt x="64294" y="69056"/>
                </a:cubicBezTo>
                <a:cubicBezTo>
                  <a:pt x="64294" y="72999"/>
                  <a:pt x="61093" y="76200"/>
                  <a:pt x="57150" y="76200"/>
                </a:cubicBezTo>
                <a:close/>
                <a:moveTo>
                  <a:pt x="95250" y="69056"/>
                </a:moveTo>
                <a:cubicBezTo>
                  <a:pt x="95250" y="72999"/>
                  <a:pt x="92049" y="76200"/>
                  <a:pt x="88106" y="76200"/>
                </a:cubicBezTo>
                <a:cubicBezTo>
                  <a:pt x="84164" y="76200"/>
                  <a:pt x="80962" y="72999"/>
                  <a:pt x="80962" y="69056"/>
                </a:cubicBezTo>
                <a:cubicBezTo>
                  <a:pt x="80962" y="65114"/>
                  <a:pt x="84164" y="61912"/>
                  <a:pt x="88106" y="61912"/>
                </a:cubicBezTo>
                <a:cubicBezTo>
                  <a:pt x="92049" y="61912"/>
                  <a:pt x="95250" y="65114"/>
                  <a:pt x="95250" y="69056"/>
                </a:cubicBezTo>
                <a:close/>
                <a:moveTo>
                  <a:pt x="26194" y="104775"/>
                </a:moveTo>
                <a:cubicBezTo>
                  <a:pt x="22251" y="104775"/>
                  <a:pt x="19050" y="101574"/>
                  <a:pt x="19050" y="97631"/>
                </a:cubicBezTo>
                <a:cubicBezTo>
                  <a:pt x="19050" y="93689"/>
                  <a:pt x="22251" y="90488"/>
                  <a:pt x="26194" y="90488"/>
                </a:cubicBezTo>
                <a:cubicBezTo>
                  <a:pt x="30136" y="90488"/>
                  <a:pt x="33338" y="93689"/>
                  <a:pt x="33338" y="97631"/>
                </a:cubicBezTo>
                <a:cubicBezTo>
                  <a:pt x="33338" y="101574"/>
                  <a:pt x="30136" y="104775"/>
                  <a:pt x="26194" y="104775"/>
                </a:cubicBezTo>
                <a:close/>
                <a:moveTo>
                  <a:pt x="64294" y="97631"/>
                </a:moveTo>
                <a:cubicBezTo>
                  <a:pt x="64294" y="101574"/>
                  <a:pt x="61093" y="104775"/>
                  <a:pt x="57150" y="104775"/>
                </a:cubicBezTo>
                <a:cubicBezTo>
                  <a:pt x="53207" y="104775"/>
                  <a:pt x="50006" y="101574"/>
                  <a:pt x="50006" y="97631"/>
                </a:cubicBezTo>
                <a:cubicBezTo>
                  <a:pt x="50006" y="93689"/>
                  <a:pt x="53207" y="90488"/>
                  <a:pt x="57150" y="90488"/>
                </a:cubicBezTo>
                <a:cubicBezTo>
                  <a:pt x="61093" y="90488"/>
                  <a:pt x="64294" y="93689"/>
                  <a:pt x="64294" y="97631"/>
                </a:cubicBezTo>
                <a:close/>
                <a:moveTo>
                  <a:pt x="88106" y="104775"/>
                </a:moveTo>
                <a:cubicBezTo>
                  <a:pt x="84164" y="104775"/>
                  <a:pt x="80962" y="101574"/>
                  <a:pt x="80962" y="97631"/>
                </a:cubicBezTo>
                <a:cubicBezTo>
                  <a:pt x="80962" y="93689"/>
                  <a:pt x="84164" y="90488"/>
                  <a:pt x="88106" y="90488"/>
                </a:cubicBezTo>
                <a:cubicBezTo>
                  <a:pt x="92049" y="90488"/>
                  <a:pt x="95250" y="93689"/>
                  <a:pt x="95250" y="97631"/>
                </a:cubicBezTo>
                <a:cubicBezTo>
                  <a:pt x="95250" y="101574"/>
                  <a:pt x="92049" y="104775"/>
                  <a:pt x="88106" y="104775"/>
                </a:cubicBezTo>
                <a:close/>
                <a:moveTo>
                  <a:pt x="19050" y="126206"/>
                </a:moveTo>
                <a:cubicBezTo>
                  <a:pt x="19050" y="122247"/>
                  <a:pt x="22235" y="119062"/>
                  <a:pt x="26194" y="119062"/>
                </a:cubicBezTo>
                <a:lnTo>
                  <a:pt x="59531" y="119062"/>
                </a:lnTo>
                <a:cubicBezTo>
                  <a:pt x="63490" y="119062"/>
                  <a:pt x="66675" y="122247"/>
                  <a:pt x="66675" y="126206"/>
                </a:cubicBezTo>
                <a:cubicBezTo>
                  <a:pt x="66675" y="130165"/>
                  <a:pt x="63490" y="133350"/>
                  <a:pt x="59531" y="133350"/>
                </a:cubicBezTo>
                <a:lnTo>
                  <a:pt x="26194" y="133350"/>
                </a:lnTo>
                <a:cubicBezTo>
                  <a:pt x="22235" y="133350"/>
                  <a:pt x="19050" y="130165"/>
                  <a:pt x="19050" y="126206"/>
                </a:cubicBezTo>
                <a:close/>
                <a:moveTo>
                  <a:pt x="88106" y="119062"/>
                </a:moveTo>
                <a:cubicBezTo>
                  <a:pt x="92065" y="119062"/>
                  <a:pt x="95250" y="122247"/>
                  <a:pt x="95250" y="126206"/>
                </a:cubicBezTo>
                <a:cubicBezTo>
                  <a:pt x="95250" y="130165"/>
                  <a:pt x="92065" y="133350"/>
                  <a:pt x="88106" y="133350"/>
                </a:cubicBezTo>
                <a:cubicBezTo>
                  <a:pt x="84147" y="133350"/>
                  <a:pt x="80962" y="130165"/>
                  <a:pt x="80962" y="126206"/>
                </a:cubicBezTo>
                <a:cubicBezTo>
                  <a:pt x="80962" y="122247"/>
                  <a:pt x="84147" y="119062"/>
                  <a:pt x="88106" y="119062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5" name="Text 13"/>
          <p:cNvSpPr/>
          <p:nvPr/>
        </p:nvSpPr>
        <p:spPr>
          <a:xfrm>
            <a:off x="1066800" y="2667000"/>
            <a:ext cx="4200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Total Landed Cost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66800" y="2933700"/>
            <a:ext cx="419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Negotiate product + branding + packaging + shipping. Not just unit price.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3352800"/>
            <a:ext cx="5619750" cy="762000"/>
          </a:xfrm>
          <a:custGeom>
            <a:avLst/>
            <a:gdLst/>
            <a:ahLst/>
            <a:cxnLst/>
            <a:rect l="l" t="t" r="r" b="b"/>
            <a:pathLst>
              <a:path w="5619750" h="7620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685800"/>
                </a:lnTo>
                <a:cubicBezTo>
                  <a:pt x="5619750" y="727856"/>
                  <a:pt x="5585606" y="762000"/>
                  <a:pt x="55435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00050" y="335280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9" name="Shape 17"/>
          <p:cNvSpPr/>
          <p:nvPr/>
        </p:nvSpPr>
        <p:spPr>
          <a:xfrm>
            <a:off x="571500" y="3505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04850" y="36195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38100" y="28575"/>
                </a:moveTo>
                <a:lnTo>
                  <a:pt x="38100" y="47625"/>
                </a:lnTo>
                <a:lnTo>
                  <a:pt x="76200" y="47625"/>
                </a:lnTo>
                <a:lnTo>
                  <a:pt x="76200" y="28575"/>
                </a:lnTo>
                <a:cubicBezTo>
                  <a:pt x="76200" y="18068"/>
                  <a:pt x="67657" y="9525"/>
                  <a:pt x="57150" y="9525"/>
                </a:cubicBezTo>
                <a:cubicBezTo>
                  <a:pt x="46643" y="9525"/>
                  <a:pt x="38100" y="18068"/>
                  <a:pt x="38100" y="28575"/>
                </a:cubicBezTo>
                <a:close/>
                <a:moveTo>
                  <a:pt x="19050" y="47625"/>
                </a:moveTo>
                <a:lnTo>
                  <a:pt x="19050" y="28575"/>
                </a:lnTo>
                <a:cubicBezTo>
                  <a:pt x="19050" y="7531"/>
                  <a:pt x="36106" y="-9525"/>
                  <a:pt x="57150" y="-9525"/>
                </a:cubicBezTo>
                <a:cubicBezTo>
                  <a:pt x="78194" y="-9525"/>
                  <a:pt x="95250" y="7531"/>
                  <a:pt x="95250" y="28575"/>
                </a:cubicBezTo>
                <a:lnTo>
                  <a:pt x="95250" y="47625"/>
                </a:lnTo>
                <a:cubicBezTo>
                  <a:pt x="105757" y="47625"/>
                  <a:pt x="114300" y="56168"/>
                  <a:pt x="114300" y="66675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66675"/>
                </a:lnTo>
                <a:cubicBezTo>
                  <a:pt x="0" y="56168"/>
                  <a:pt x="8543" y="47625"/>
                  <a:pt x="19050" y="47625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1" name="Text 19"/>
          <p:cNvSpPr/>
          <p:nvPr/>
        </p:nvSpPr>
        <p:spPr>
          <a:xfrm>
            <a:off x="1066800" y="3505200"/>
            <a:ext cx="3752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Lock Rates with Forecast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66800" y="3771900"/>
            <a:ext cx="3743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Agree on annual volume for price protection. Quarterly reviews.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00050" y="41910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00050" y="41910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5" name="Shape 23"/>
          <p:cNvSpPr/>
          <p:nvPr/>
        </p:nvSpPr>
        <p:spPr>
          <a:xfrm>
            <a:off x="571500" y="4343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685800" y="4457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38100"/>
                </a:moveTo>
                <a:lnTo>
                  <a:pt x="0" y="47625"/>
                </a:lnTo>
                <a:lnTo>
                  <a:pt x="152400" y="47625"/>
                </a:lnTo>
                <a:lnTo>
                  <a:pt x="152400" y="38100"/>
                </a:lnTo>
                <a:cubicBezTo>
                  <a:pt x="152400" y="27593"/>
                  <a:pt x="143857" y="19050"/>
                  <a:pt x="133350" y="19050"/>
                </a:cubicBezTo>
                <a:lnTo>
                  <a:pt x="19050" y="19050"/>
                </a:lnTo>
                <a:cubicBezTo>
                  <a:pt x="8543" y="19050"/>
                  <a:pt x="0" y="27593"/>
                  <a:pt x="0" y="38100"/>
                </a:cubicBezTo>
                <a:close/>
                <a:moveTo>
                  <a:pt x="0" y="61912"/>
                </a:moveTo>
                <a:lnTo>
                  <a:pt x="0" y="114300"/>
                </a:lnTo>
                <a:cubicBezTo>
                  <a:pt x="0" y="124807"/>
                  <a:pt x="8543" y="133350"/>
                  <a:pt x="19050" y="133350"/>
                </a:cubicBezTo>
                <a:lnTo>
                  <a:pt x="133350" y="133350"/>
                </a:lnTo>
                <a:cubicBezTo>
                  <a:pt x="143857" y="133350"/>
                  <a:pt x="152400" y="124807"/>
                  <a:pt x="152400" y="114300"/>
                </a:cubicBezTo>
                <a:lnTo>
                  <a:pt x="152400" y="61912"/>
                </a:lnTo>
                <a:lnTo>
                  <a:pt x="0" y="61912"/>
                </a:lnTo>
                <a:close/>
                <a:moveTo>
                  <a:pt x="19050" y="107156"/>
                </a:moveTo>
                <a:cubicBezTo>
                  <a:pt x="19050" y="103197"/>
                  <a:pt x="22235" y="100013"/>
                  <a:pt x="26194" y="100013"/>
                </a:cubicBezTo>
                <a:lnTo>
                  <a:pt x="40481" y="100013"/>
                </a:lnTo>
                <a:cubicBezTo>
                  <a:pt x="44440" y="100013"/>
                  <a:pt x="47625" y="103197"/>
                  <a:pt x="47625" y="107156"/>
                </a:cubicBezTo>
                <a:cubicBezTo>
                  <a:pt x="47625" y="111115"/>
                  <a:pt x="44440" y="114300"/>
                  <a:pt x="40481" y="114300"/>
                </a:cubicBezTo>
                <a:lnTo>
                  <a:pt x="26194" y="114300"/>
                </a:lnTo>
                <a:cubicBezTo>
                  <a:pt x="22235" y="114300"/>
                  <a:pt x="19050" y="111115"/>
                  <a:pt x="19050" y="107156"/>
                </a:cubicBezTo>
                <a:close/>
                <a:moveTo>
                  <a:pt x="61912" y="107156"/>
                </a:moveTo>
                <a:cubicBezTo>
                  <a:pt x="61912" y="103197"/>
                  <a:pt x="65097" y="100013"/>
                  <a:pt x="69056" y="100013"/>
                </a:cubicBez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9056" y="114300"/>
                </a:lnTo>
                <a:cubicBezTo>
                  <a:pt x="65097" y="114300"/>
                  <a:pt x="61912" y="111115"/>
                  <a:pt x="61912" y="107156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7" name="Text 25"/>
          <p:cNvSpPr/>
          <p:nvPr/>
        </p:nvSpPr>
        <p:spPr>
          <a:xfrm>
            <a:off x="1066800" y="4343400"/>
            <a:ext cx="487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Payment Terms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66800" y="4610100"/>
            <a:ext cx="48672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Partial advance + milestone-based (sample approval, production start, pre-dispatch).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91250" y="1485900"/>
            <a:ext cx="5619750" cy="762000"/>
          </a:xfrm>
          <a:custGeom>
            <a:avLst/>
            <a:gdLst/>
            <a:ahLst/>
            <a:cxnLst/>
            <a:rect l="l" t="t" r="r" b="b"/>
            <a:pathLst>
              <a:path w="5619750" h="7620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685800"/>
                </a:lnTo>
                <a:cubicBezTo>
                  <a:pt x="5619750" y="727856"/>
                  <a:pt x="5585606" y="762000"/>
                  <a:pt x="55435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91250" y="148590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1" name="Shape 29"/>
          <p:cNvSpPr/>
          <p:nvPr/>
        </p:nvSpPr>
        <p:spPr>
          <a:xfrm>
            <a:off x="6362700" y="16383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7000" y="17526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95696" y="20479"/>
                </a:moveTo>
                <a:cubicBezTo>
                  <a:pt x="97959" y="16639"/>
                  <a:pt x="102066" y="14288"/>
                  <a:pt x="106501" y="14288"/>
                </a:cubicBezTo>
                <a:lnTo>
                  <a:pt x="107156" y="14288"/>
                </a:lnTo>
                <a:cubicBezTo>
                  <a:pt x="113734" y="14288"/>
                  <a:pt x="119062" y="19616"/>
                  <a:pt x="119062" y="26194"/>
                </a:cubicBezTo>
                <a:cubicBezTo>
                  <a:pt x="119062" y="32772"/>
                  <a:pt x="113734" y="38100"/>
                  <a:pt x="107156" y="38100"/>
                </a:cubicBezTo>
                <a:lnTo>
                  <a:pt x="85338" y="38100"/>
                </a:lnTo>
                <a:lnTo>
                  <a:pt x="95696" y="20479"/>
                </a:lnTo>
                <a:close/>
                <a:moveTo>
                  <a:pt x="56704" y="20479"/>
                </a:moveTo>
                <a:lnTo>
                  <a:pt x="67062" y="38100"/>
                </a:lnTo>
                <a:lnTo>
                  <a:pt x="45244" y="38100"/>
                </a:lnTo>
                <a:cubicBezTo>
                  <a:pt x="38666" y="38100"/>
                  <a:pt x="33338" y="32772"/>
                  <a:pt x="33338" y="26194"/>
                </a:cubicBezTo>
                <a:cubicBezTo>
                  <a:pt x="33338" y="19616"/>
                  <a:pt x="38666" y="14288"/>
                  <a:pt x="45244" y="14288"/>
                </a:cubicBezTo>
                <a:lnTo>
                  <a:pt x="45899" y="14288"/>
                </a:lnTo>
                <a:cubicBezTo>
                  <a:pt x="50334" y="14288"/>
                  <a:pt x="54471" y="16639"/>
                  <a:pt x="56704" y="20479"/>
                </a:cubicBezTo>
                <a:close/>
                <a:moveTo>
                  <a:pt x="83374" y="13246"/>
                </a:moveTo>
                <a:lnTo>
                  <a:pt x="76200" y="25450"/>
                </a:lnTo>
                <a:lnTo>
                  <a:pt x="69026" y="13246"/>
                </a:lnTo>
                <a:cubicBezTo>
                  <a:pt x="64204" y="5030"/>
                  <a:pt x="55394" y="0"/>
                  <a:pt x="45899" y="0"/>
                </a:cubicBezTo>
                <a:lnTo>
                  <a:pt x="45244" y="0"/>
                </a:lnTo>
                <a:cubicBezTo>
                  <a:pt x="30778" y="0"/>
                  <a:pt x="19050" y="11728"/>
                  <a:pt x="19050" y="26194"/>
                </a:cubicBezTo>
                <a:cubicBezTo>
                  <a:pt x="19050" y="30480"/>
                  <a:pt x="20092" y="34528"/>
                  <a:pt x="21908" y="38100"/>
                </a:cubicBezTo>
                <a:lnTo>
                  <a:pt x="9525" y="38100"/>
                </a:lnTo>
                <a:cubicBezTo>
                  <a:pt x="4256" y="38100"/>
                  <a:pt x="0" y="42356"/>
                  <a:pt x="0" y="47625"/>
                </a:cubicBezTo>
                <a:lnTo>
                  <a:pt x="0" y="57150"/>
                </a:lnTo>
                <a:cubicBezTo>
                  <a:pt x="0" y="62419"/>
                  <a:pt x="4256" y="66675"/>
                  <a:pt x="9525" y="66675"/>
                </a:cubicBezTo>
                <a:lnTo>
                  <a:pt x="142875" y="66675"/>
                </a:lnTo>
                <a:cubicBezTo>
                  <a:pt x="148144" y="66675"/>
                  <a:pt x="152400" y="62419"/>
                  <a:pt x="152400" y="57150"/>
                </a:cubicBezTo>
                <a:lnTo>
                  <a:pt x="152400" y="47625"/>
                </a:lnTo>
                <a:cubicBezTo>
                  <a:pt x="152400" y="42356"/>
                  <a:pt x="148144" y="38100"/>
                  <a:pt x="142875" y="38100"/>
                </a:cubicBezTo>
                <a:lnTo>
                  <a:pt x="130493" y="38100"/>
                </a:lnTo>
                <a:cubicBezTo>
                  <a:pt x="132308" y="34528"/>
                  <a:pt x="133350" y="30480"/>
                  <a:pt x="133350" y="26194"/>
                </a:cubicBezTo>
                <a:cubicBezTo>
                  <a:pt x="133350" y="11728"/>
                  <a:pt x="121622" y="0"/>
                  <a:pt x="107156" y="0"/>
                </a:cubicBezTo>
                <a:lnTo>
                  <a:pt x="106501" y="0"/>
                </a:lnTo>
                <a:cubicBezTo>
                  <a:pt x="97006" y="0"/>
                  <a:pt x="88196" y="5030"/>
                  <a:pt x="83374" y="13216"/>
                </a:cubicBezTo>
                <a:close/>
                <a:moveTo>
                  <a:pt x="142875" y="80962"/>
                </a:moveTo>
                <a:lnTo>
                  <a:pt x="83344" y="80962"/>
                </a:lnTo>
                <a:lnTo>
                  <a:pt x="83344" y="142875"/>
                </a:lnTo>
                <a:lnTo>
                  <a:pt x="123825" y="142875"/>
                </a:lnTo>
                <a:cubicBezTo>
                  <a:pt x="134332" y="142875"/>
                  <a:pt x="142875" y="134332"/>
                  <a:pt x="142875" y="123825"/>
                </a:cubicBezTo>
                <a:lnTo>
                  <a:pt x="142875" y="80962"/>
                </a:lnTo>
                <a:close/>
                <a:moveTo>
                  <a:pt x="69056" y="80962"/>
                </a:moveTo>
                <a:lnTo>
                  <a:pt x="9525" y="80962"/>
                </a:lnTo>
                <a:lnTo>
                  <a:pt x="9525" y="123825"/>
                </a:lnTo>
                <a:cubicBezTo>
                  <a:pt x="9525" y="134332"/>
                  <a:pt x="18068" y="142875"/>
                  <a:pt x="28575" y="142875"/>
                </a:cubicBezTo>
                <a:lnTo>
                  <a:pt x="69056" y="142875"/>
                </a:lnTo>
                <a:lnTo>
                  <a:pt x="69056" y="80962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3" name="Text 31"/>
          <p:cNvSpPr/>
          <p:nvPr/>
        </p:nvSpPr>
        <p:spPr>
          <a:xfrm>
            <a:off x="6858000" y="1638300"/>
            <a:ext cx="4257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Free Spares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858000" y="1905000"/>
            <a:ext cx="4248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Negotiate 1-2% extra units for defects at no cost. Buffer for quality issues.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91250" y="2324100"/>
            <a:ext cx="5619750" cy="762000"/>
          </a:xfrm>
          <a:custGeom>
            <a:avLst/>
            <a:gdLst/>
            <a:ahLst/>
            <a:cxnLst/>
            <a:rect l="l" t="t" r="r" b="b"/>
            <a:pathLst>
              <a:path w="5619750" h="7620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685800"/>
                </a:lnTo>
                <a:cubicBezTo>
                  <a:pt x="5619750" y="727856"/>
                  <a:pt x="5585606" y="762000"/>
                  <a:pt x="55435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6191250" y="232410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7" name="Shape 35"/>
          <p:cNvSpPr/>
          <p:nvPr/>
        </p:nvSpPr>
        <p:spPr>
          <a:xfrm>
            <a:off x="6362700" y="2476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477000" y="25908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44381" y="19288"/>
                </a:moveTo>
                <a:lnTo>
                  <a:pt x="41285" y="28575"/>
                </a:lnTo>
                <a:lnTo>
                  <a:pt x="19050" y="28575"/>
                </a:lnTo>
                <a:cubicBezTo>
                  <a:pt x="8543" y="28575"/>
                  <a:pt x="0" y="37118"/>
                  <a:pt x="0" y="47625"/>
                </a:cubicBezTo>
                <a:lnTo>
                  <a:pt x="0" y="123825"/>
                </a:lnTo>
                <a:cubicBezTo>
                  <a:pt x="0" y="134332"/>
                  <a:pt x="8543" y="142875"/>
                  <a:pt x="19050" y="142875"/>
                </a:cubicBezTo>
                <a:lnTo>
                  <a:pt x="133350" y="142875"/>
                </a:lnTo>
                <a:cubicBezTo>
                  <a:pt x="143857" y="142875"/>
                  <a:pt x="152400" y="134332"/>
                  <a:pt x="152400" y="123825"/>
                </a:cubicBezTo>
                <a:lnTo>
                  <a:pt x="152400" y="47625"/>
                </a:lnTo>
                <a:cubicBezTo>
                  <a:pt x="152400" y="37118"/>
                  <a:pt x="143857" y="28575"/>
                  <a:pt x="133350" y="28575"/>
                </a:cubicBezTo>
                <a:lnTo>
                  <a:pt x="111115" y="28575"/>
                </a:lnTo>
                <a:lnTo>
                  <a:pt x="108019" y="19288"/>
                </a:lnTo>
                <a:cubicBezTo>
                  <a:pt x="106085" y="13454"/>
                  <a:pt x="100638" y="9525"/>
                  <a:pt x="94476" y="9525"/>
                </a:cubicBezTo>
                <a:lnTo>
                  <a:pt x="57924" y="9525"/>
                </a:lnTo>
                <a:cubicBezTo>
                  <a:pt x="51762" y="9525"/>
                  <a:pt x="46315" y="13454"/>
                  <a:pt x="44381" y="19288"/>
                </a:cubicBezTo>
                <a:close/>
                <a:moveTo>
                  <a:pt x="76200" y="57150"/>
                </a:moveTo>
                <a:cubicBezTo>
                  <a:pt x="91971" y="57150"/>
                  <a:pt x="104775" y="69954"/>
                  <a:pt x="104775" y="85725"/>
                </a:cubicBezTo>
                <a:cubicBezTo>
                  <a:pt x="104775" y="101496"/>
                  <a:pt x="91971" y="114300"/>
                  <a:pt x="76200" y="114300"/>
                </a:cubicBezTo>
                <a:cubicBezTo>
                  <a:pt x="60429" y="114300"/>
                  <a:pt x="47625" y="101496"/>
                  <a:pt x="47625" y="85725"/>
                </a:cubicBezTo>
                <a:cubicBezTo>
                  <a:pt x="47625" y="69954"/>
                  <a:pt x="60429" y="57150"/>
                  <a:pt x="76200" y="5715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9" name="Text 37"/>
          <p:cNvSpPr/>
          <p:nvPr/>
        </p:nvSpPr>
        <p:spPr>
          <a:xfrm>
            <a:off x="6858000" y="2476500"/>
            <a:ext cx="3876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Batch QC + Pre-Dispatch Approval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858000" y="2743200"/>
            <a:ext cx="3867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Photo/video verification before shipping. No surprises on delivery.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191250" y="3162300"/>
            <a:ext cx="5619750" cy="762000"/>
          </a:xfrm>
          <a:custGeom>
            <a:avLst/>
            <a:gdLst/>
            <a:ahLst/>
            <a:cxnLst/>
            <a:rect l="l" t="t" r="r" b="b"/>
            <a:pathLst>
              <a:path w="5619750" h="7620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685800"/>
                </a:lnTo>
                <a:cubicBezTo>
                  <a:pt x="5619750" y="727856"/>
                  <a:pt x="5585606" y="762000"/>
                  <a:pt x="55435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191250" y="3162300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Shape 41"/>
          <p:cNvSpPr/>
          <p:nvPr/>
        </p:nvSpPr>
        <p:spPr>
          <a:xfrm>
            <a:off x="6362700" y="33147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6477000" y="34290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5256" y="57150"/>
                </a:moveTo>
                <a:lnTo>
                  <a:pt x="102394" y="57150"/>
                </a:lnTo>
                <a:cubicBezTo>
                  <a:pt x="99506" y="57150"/>
                  <a:pt x="96887" y="55424"/>
                  <a:pt x="95786" y="52745"/>
                </a:cubicBezTo>
                <a:cubicBezTo>
                  <a:pt x="94684" y="50066"/>
                  <a:pt x="95280" y="47000"/>
                  <a:pt x="97334" y="44946"/>
                </a:cubicBezTo>
                <a:lnTo>
                  <a:pt x="111234" y="31046"/>
                </a:lnTo>
                <a:cubicBezTo>
                  <a:pt x="88821" y="13603"/>
                  <a:pt x="56376" y="15180"/>
                  <a:pt x="35778" y="35778"/>
                </a:cubicBezTo>
                <a:cubicBezTo>
                  <a:pt x="13454" y="58103"/>
                  <a:pt x="13454" y="94268"/>
                  <a:pt x="35778" y="116592"/>
                </a:cubicBezTo>
                <a:cubicBezTo>
                  <a:pt x="58103" y="138916"/>
                  <a:pt x="94268" y="138916"/>
                  <a:pt x="116592" y="116592"/>
                </a:cubicBezTo>
                <a:cubicBezTo>
                  <a:pt x="119033" y="114151"/>
                  <a:pt x="121206" y="111562"/>
                  <a:pt x="123111" y="108823"/>
                </a:cubicBezTo>
                <a:cubicBezTo>
                  <a:pt x="126117" y="104507"/>
                  <a:pt x="132070" y="103465"/>
                  <a:pt x="136386" y="106472"/>
                </a:cubicBezTo>
                <a:cubicBezTo>
                  <a:pt x="140702" y="109478"/>
                  <a:pt x="141744" y="115431"/>
                  <a:pt x="138738" y="119747"/>
                </a:cubicBezTo>
                <a:cubicBezTo>
                  <a:pt x="136208" y="123379"/>
                  <a:pt x="133320" y="126831"/>
                  <a:pt x="130076" y="130076"/>
                </a:cubicBezTo>
                <a:cubicBezTo>
                  <a:pt x="100310" y="159841"/>
                  <a:pt x="52060" y="159841"/>
                  <a:pt x="22324" y="130076"/>
                </a:cubicBezTo>
                <a:cubicBezTo>
                  <a:pt x="-7412" y="100310"/>
                  <a:pt x="-7441" y="52090"/>
                  <a:pt x="22324" y="22324"/>
                </a:cubicBezTo>
                <a:cubicBezTo>
                  <a:pt x="50393" y="-5745"/>
                  <a:pt x="94863" y="-7322"/>
                  <a:pt x="124807" y="17502"/>
                </a:cubicBezTo>
                <a:lnTo>
                  <a:pt x="140196" y="2084"/>
                </a:lnTo>
                <a:cubicBezTo>
                  <a:pt x="142250" y="30"/>
                  <a:pt x="145316" y="-566"/>
                  <a:pt x="147995" y="536"/>
                </a:cubicBezTo>
                <a:cubicBezTo>
                  <a:pt x="150674" y="1637"/>
                  <a:pt x="152400" y="4256"/>
                  <a:pt x="152400" y="7144"/>
                </a:cubicBezTo>
                <a:lnTo>
                  <a:pt x="152400" y="50006"/>
                </a:lnTo>
                <a:cubicBezTo>
                  <a:pt x="152400" y="53965"/>
                  <a:pt x="149215" y="57150"/>
                  <a:pt x="145256" y="5715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5" name="Text 43"/>
          <p:cNvSpPr/>
          <p:nvPr/>
        </p:nvSpPr>
        <p:spPr>
          <a:xfrm>
            <a:off x="6858000" y="3314700"/>
            <a:ext cx="4105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Clear Rework Clause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858000" y="3581400"/>
            <a:ext cx="4095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Define timelines and responsibilities for defects. Who pays? How fast?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172200" y="4000500"/>
            <a:ext cx="5638800" cy="1533525"/>
          </a:xfrm>
          <a:custGeom>
            <a:avLst/>
            <a:gdLst/>
            <a:ahLst/>
            <a:cxnLst/>
            <a:rect l="l" t="t" r="r" b="b"/>
            <a:pathLst>
              <a:path w="5638800" h="1533525">
                <a:moveTo>
                  <a:pt x="76201" y="0"/>
                </a:moveTo>
                <a:lnTo>
                  <a:pt x="5562599" y="0"/>
                </a:lnTo>
                <a:cubicBezTo>
                  <a:pt x="5604656" y="0"/>
                  <a:pt x="5638800" y="34144"/>
                  <a:pt x="5638800" y="76201"/>
                </a:cubicBezTo>
                <a:lnTo>
                  <a:pt x="5638800" y="1457324"/>
                </a:lnTo>
                <a:cubicBezTo>
                  <a:pt x="5638800" y="1499381"/>
                  <a:pt x="5604656" y="1533525"/>
                  <a:pt x="5562599" y="1533525"/>
                </a:cubicBezTo>
                <a:lnTo>
                  <a:pt x="76201" y="1533525"/>
                </a:lnTo>
                <a:cubicBezTo>
                  <a:pt x="34144" y="1533525"/>
                  <a:pt x="0" y="1499381"/>
                  <a:pt x="0" y="1457324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8" name="Text 46"/>
          <p:cNvSpPr/>
          <p:nvPr/>
        </p:nvSpPr>
        <p:spPr>
          <a:xfrm>
            <a:off x="6324600" y="4152900"/>
            <a:ext cx="541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Typical Savings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324600" y="4457700"/>
            <a:ext cx="857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Tiered pricing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281618" y="4457700"/>
            <a:ext cx="447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8-12%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324600" y="4686300"/>
            <a:ext cx="1057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Total landed cost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1323737" y="4686300"/>
            <a:ext cx="400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5-8%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24600" y="4914900"/>
            <a:ext cx="733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Annual lock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11326713" y="4914900"/>
            <a:ext cx="400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3-5%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324600" y="5148263"/>
            <a:ext cx="5334000" cy="9525"/>
          </a:xfrm>
          <a:custGeom>
            <a:avLst/>
            <a:gdLst/>
            <a:ahLst/>
            <a:cxnLst/>
            <a:rect l="l" t="t" r="r" b="b"/>
            <a:pathLst>
              <a:path w="5334000" h="9525">
                <a:moveTo>
                  <a:pt x="0" y="0"/>
                </a:moveTo>
                <a:lnTo>
                  <a:pt x="5334000" y="0"/>
                </a:lnTo>
                <a:lnTo>
                  <a:pt x="5334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6" name="Text 54"/>
          <p:cNvSpPr/>
          <p:nvPr/>
        </p:nvSpPr>
        <p:spPr>
          <a:xfrm>
            <a:off x="6324600" y="5191125"/>
            <a:ext cx="94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Total potential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11208841" y="5191125"/>
            <a:ext cx="514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15-25%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381000" y="5686425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9" name="Shape 57"/>
          <p:cNvSpPr/>
          <p:nvPr/>
        </p:nvSpPr>
        <p:spPr>
          <a:xfrm>
            <a:off x="2711053" y="5829300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70035" y="22190"/>
                </a:moveTo>
                <a:lnTo>
                  <a:pt x="39666" y="55944"/>
                </a:lnTo>
                <a:cubicBezTo>
                  <a:pt x="38468" y="57273"/>
                  <a:pt x="38520" y="59330"/>
                  <a:pt x="39797" y="60607"/>
                </a:cubicBezTo>
                <a:cubicBezTo>
                  <a:pt x="47740" y="68550"/>
                  <a:pt x="60633" y="68550"/>
                  <a:pt x="68576" y="60607"/>
                </a:cubicBezTo>
                <a:lnTo>
                  <a:pt x="76859" y="52324"/>
                </a:lnTo>
                <a:cubicBezTo>
                  <a:pt x="77952" y="51230"/>
                  <a:pt x="79333" y="50631"/>
                  <a:pt x="80739" y="50527"/>
                </a:cubicBezTo>
                <a:cubicBezTo>
                  <a:pt x="82510" y="50371"/>
                  <a:pt x="84333" y="50970"/>
                  <a:pt x="85688" y="52324"/>
                </a:cubicBezTo>
                <a:lnTo>
                  <a:pt x="131683" y="97929"/>
                </a:lnTo>
                <a:lnTo>
                  <a:pt x="150019" y="83344"/>
                </a:lnTo>
                <a:lnTo>
                  <a:pt x="150019" y="8334"/>
                </a:lnTo>
                <a:lnTo>
                  <a:pt x="120848" y="25003"/>
                </a:lnTo>
                <a:lnTo>
                  <a:pt x="114650" y="20862"/>
                </a:lnTo>
                <a:cubicBezTo>
                  <a:pt x="110535" y="18127"/>
                  <a:pt x="105716" y="16669"/>
                  <a:pt x="100768" y="16669"/>
                </a:cubicBezTo>
                <a:lnTo>
                  <a:pt x="82432" y="16669"/>
                </a:lnTo>
                <a:cubicBezTo>
                  <a:pt x="82146" y="16669"/>
                  <a:pt x="81833" y="16669"/>
                  <a:pt x="81547" y="16695"/>
                </a:cubicBezTo>
                <a:cubicBezTo>
                  <a:pt x="77145" y="16929"/>
                  <a:pt x="73004" y="18909"/>
                  <a:pt x="70035" y="22190"/>
                </a:cubicBezTo>
                <a:close/>
                <a:moveTo>
                  <a:pt x="30368" y="47584"/>
                </a:moveTo>
                <a:lnTo>
                  <a:pt x="58184" y="16669"/>
                </a:lnTo>
                <a:lnTo>
                  <a:pt x="47871" y="16669"/>
                </a:lnTo>
                <a:cubicBezTo>
                  <a:pt x="41229" y="16669"/>
                  <a:pt x="34874" y="19299"/>
                  <a:pt x="30186" y="23987"/>
                </a:cubicBezTo>
                <a:lnTo>
                  <a:pt x="29170" y="25003"/>
                </a:lnTo>
                <a:lnTo>
                  <a:pt x="0" y="8334"/>
                </a:lnTo>
                <a:lnTo>
                  <a:pt x="0" y="83344"/>
                </a:lnTo>
                <a:lnTo>
                  <a:pt x="40734" y="117280"/>
                </a:lnTo>
                <a:cubicBezTo>
                  <a:pt x="46725" y="122281"/>
                  <a:pt x="54278" y="125016"/>
                  <a:pt x="62065" y="125016"/>
                </a:cubicBezTo>
                <a:lnTo>
                  <a:pt x="66154" y="125016"/>
                </a:lnTo>
                <a:lnTo>
                  <a:pt x="64331" y="123192"/>
                </a:lnTo>
                <a:cubicBezTo>
                  <a:pt x="61883" y="120744"/>
                  <a:pt x="61883" y="116785"/>
                  <a:pt x="64331" y="114363"/>
                </a:cubicBezTo>
                <a:cubicBezTo>
                  <a:pt x="66779" y="111941"/>
                  <a:pt x="70738" y="111915"/>
                  <a:pt x="73160" y="114363"/>
                </a:cubicBezTo>
                <a:lnTo>
                  <a:pt x="83839" y="125042"/>
                </a:lnTo>
                <a:lnTo>
                  <a:pt x="86183" y="125042"/>
                </a:lnTo>
                <a:cubicBezTo>
                  <a:pt x="91157" y="125042"/>
                  <a:pt x="96028" y="123922"/>
                  <a:pt x="100455" y="121838"/>
                </a:cubicBezTo>
                <a:lnTo>
                  <a:pt x="93501" y="114858"/>
                </a:lnTo>
                <a:cubicBezTo>
                  <a:pt x="91053" y="112410"/>
                  <a:pt x="91053" y="108451"/>
                  <a:pt x="93501" y="106029"/>
                </a:cubicBezTo>
                <a:cubicBezTo>
                  <a:pt x="95949" y="103607"/>
                  <a:pt x="99908" y="103581"/>
                  <a:pt x="102330" y="106029"/>
                </a:cubicBezTo>
                <a:lnTo>
                  <a:pt x="110665" y="114363"/>
                </a:lnTo>
                <a:lnTo>
                  <a:pt x="115223" y="109805"/>
                </a:lnTo>
                <a:cubicBezTo>
                  <a:pt x="117541" y="107487"/>
                  <a:pt x="118218" y="104128"/>
                  <a:pt x="117202" y="101185"/>
                </a:cubicBezTo>
                <a:lnTo>
                  <a:pt x="81286" y="65555"/>
                </a:lnTo>
                <a:lnTo>
                  <a:pt x="77406" y="69436"/>
                </a:lnTo>
                <a:cubicBezTo>
                  <a:pt x="64565" y="82276"/>
                  <a:pt x="43782" y="82276"/>
                  <a:pt x="30941" y="69436"/>
                </a:cubicBezTo>
                <a:cubicBezTo>
                  <a:pt x="24951" y="63445"/>
                  <a:pt x="24717" y="53835"/>
                  <a:pt x="30368" y="47558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0" name="Text 58"/>
          <p:cNvSpPr/>
          <p:nvPr/>
        </p:nvSpPr>
        <p:spPr>
          <a:xfrm>
            <a:off x="690563" y="5800725"/>
            <a:ext cx="11039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supplier relationships, not just transactions.</a:t>
            </a:r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Long-term partners deliver better quality and priority service.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BRANDING EXCELLENCE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How Branding Should Work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668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 it looks premium, not promotional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485900"/>
            <a:ext cx="5638800" cy="3429000"/>
          </a:xfrm>
          <a:custGeom>
            <a:avLst/>
            <a:gdLst/>
            <a:ahLst/>
            <a:cxnLst/>
            <a:rect l="l" t="t" r="r" b="b"/>
            <a:pathLst>
              <a:path w="5638800" h="3429000">
                <a:moveTo>
                  <a:pt x="76192" y="0"/>
                </a:moveTo>
                <a:lnTo>
                  <a:pt x="5562608" y="0"/>
                </a:lnTo>
                <a:cubicBezTo>
                  <a:pt x="5604688" y="0"/>
                  <a:pt x="5638800" y="34112"/>
                  <a:pt x="5638800" y="76192"/>
                </a:cubicBezTo>
                <a:lnTo>
                  <a:pt x="5638800" y="3352808"/>
                </a:lnTo>
                <a:cubicBezTo>
                  <a:pt x="5638800" y="3394888"/>
                  <a:pt x="5604688" y="3429000"/>
                  <a:pt x="5562608" y="3429000"/>
                </a:cubicBezTo>
                <a:lnTo>
                  <a:pt x="76192" y="3429000"/>
                </a:lnTo>
                <a:cubicBezTo>
                  <a:pt x="34112" y="3429000"/>
                  <a:pt x="0" y="3394888"/>
                  <a:pt x="0" y="3352808"/>
                </a:cubicBezTo>
                <a:lnTo>
                  <a:pt x="0" y="76192"/>
                </a:lnTo>
                <a:cubicBezTo>
                  <a:pt x="0" y="34141"/>
                  <a:pt x="34141" y="0"/>
                  <a:pt x="7619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52450" y="1676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76200"/>
                </a:moveTo>
                <a:cubicBezTo>
                  <a:pt x="152400" y="76468"/>
                  <a:pt x="152400" y="76736"/>
                  <a:pt x="152400" y="77004"/>
                </a:cubicBezTo>
                <a:cubicBezTo>
                  <a:pt x="152281" y="87868"/>
                  <a:pt x="142399" y="95250"/>
                  <a:pt x="131534" y="95250"/>
                </a:cubicBezTo>
                <a:lnTo>
                  <a:pt x="102394" y="95250"/>
                </a:lnTo>
                <a:cubicBezTo>
                  <a:pt x="94506" y="95250"/>
                  <a:pt x="88106" y="101650"/>
                  <a:pt x="88106" y="109537"/>
                </a:cubicBezTo>
                <a:cubicBezTo>
                  <a:pt x="88106" y="110550"/>
                  <a:pt x="88225" y="111532"/>
                  <a:pt x="88404" y="112484"/>
                </a:cubicBezTo>
                <a:cubicBezTo>
                  <a:pt x="89029" y="115520"/>
                  <a:pt x="90339" y="118437"/>
                  <a:pt x="91619" y="121384"/>
                </a:cubicBezTo>
                <a:cubicBezTo>
                  <a:pt x="93434" y="125492"/>
                  <a:pt x="95220" y="129570"/>
                  <a:pt x="95220" y="133886"/>
                </a:cubicBezTo>
                <a:cubicBezTo>
                  <a:pt x="95220" y="143351"/>
                  <a:pt x="88791" y="151954"/>
                  <a:pt x="79325" y="152340"/>
                </a:cubicBezTo>
                <a:cubicBezTo>
                  <a:pt x="78284" y="152370"/>
                  <a:pt x="77242" y="152400"/>
                  <a:pt x="76170" y="152400"/>
                </a:cubicBezTo>
                <a:cubicBezTo>
                  <a:pt x="34082" y="152400"/>
                  <a:pt x="-30" y="118289"/>
                  <a:pt x="-30" y="76200"/>
                </a:cubicBezTo>
                <a:cubicBezTo>
                  <a:pt x="-30" y="34111"/>
                  <a:pt x="34111" y="0"/>
                  <a:pt x="76200" y="0"/>
                </a:cubicBezTo>
                <a:cubicBezTo>
                  <a:pt x="118289" y="0"/>
                  <a:pt x="152400" y="34111"/>
                  <a:pt x="152400" y="76200"/>
                </a:cubicBezTo>
                <a:close/>
                <a:moveTo>
                  <a:pt x="38100" y="85725"/>
                </a:moveTo>
                <a:cubicBezTo>
                  <a:pt x="38100" y="80468"/>
                  <a:pt x="33832" y="76200"/>
                  <a:pt x="28575" y="76200"/>
                </a:cubicBezTo>
                <a:cubicBezTo>
                  <a:pt x="23318" y="76200"/>
                  <a:pt x="19050" y="80468"/>
                  <a:pt x="19050" y="85725"/>
                </a:cubicBezTo>
                <a:cubicBezTo>
                  <a:pt x="19050" y="90982"/>
                  <a:pt x="23318" y="95250"/>
                  <a:pt x="28575" y="95250"/>
                </a:cubicBezTo>
                <a:cubicBezTo>
                  <a:pt x="33832" y="95250"/>
                  <a:pt x="38100" y="90982"/>
                  <a:pt x="38100" y="85725"/>
                </a:cubicBezTo>
                <a:close/>
                <a:moveTo>
                  <a:pt x="38100" y="57150"/>
                </a:moveTo>
                <a:cubicBezTo>
                  <a:pt x="43357" y="57150"/>
                  <a:pt x="47625" y="52882"/>
                  <a:pt x="47625" y="47625"/>
                </a:cubicBezTo>
                <a:cubicBezTo>
                  <a:pt x="47625" y="42368"/>
                  <a:pt x="43357" y="38100"/>
                  <a:pt x="38100" y="38100"/>
                </a:cubicBezTo>
                <a:cubicBezTo>
                  <a:pt x="32843" y="38100"/>
                  <a:pt x="28575" y="42368"/>
                  <a:pt x="28575" y="47625"/>
                </a:cubicBezTo>
                <a:cubicBezTo>
                  <a:pt x="28575" y="52882"/>
                  <a:pt x="32843" y="57150"/>
                  <a:pt x="38100" y="57150"/>
                </a:cubicBezTo>
                <a:close/>
                <a:moveTo>
                  <a:pt x="85725" y="28575"/>
                </a:moveTo>
                <a:cubicBezTo>
                  <a:pt x="85725" y="23318"/>
                  <a:pt x="81457" y="19050"/>
                  <a:pt x="76200" y="19050"/>
                </a:cubicBezTo>
                <a:cubicBezTo>
                  <a:pt x="70943" y="19050"/>
                  <a:pt x="66675" y="23318"/>
                  <a:pt x="66675" y="28575"/>
                </a:cubicBezTo>
                <a:cubicBezTo>
                  <a:pt x="66675" y="33832"/>
                  <a:pt x="70943" y="38100"/>
                  <a:pt x="76200" y="38100"/>
                </a:cubicBezTo>
                <a:cubicBezTo>
                  <a:pt x="81457" y="38100"/>
                  <a:pt x="85725" y="33832"/>
                  <a:pt x="85725" y="28575"/>
                </a:cubicBezTo>
                <a:close/>
                <a:moveTo>
                  <a:pt x="114300" y="57150"/>
                </a:moveTo>
                <a:cubicBezTo>
                  <a:pt x="119557" y="57150"/>
                  <a:pt x="123825" y="52882"/>
                  <a:pt x="123825" y="47625"/>
                </a:cubicBezTo>
                <a:cubicBezTo>
                  <a:pt x="123825" y="42368"/>
                  <a:pt x="119557" y="38100"/>
                  <a:pt x="114300" y="38100"/>
                </a:cubicBezTo>
                <a:cubicBezTo>
                  <a:pt x="109043" y="38100"/>
                  <a:pt x="104775" y="42368"/>
                  <a:pt x="104775" y="47625"/>
                </a:cubicBezTo>
                <a:cubicBezTo>
                  <a:pt x="104775" y="52882"/>
                  <a:pt x="109043" y="57150"/>
                  <a:pt x="114300" y="5715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723900" y="1638300"/>
            <a:ext cx="521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Branding Options by Item Type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33400" y="1981200"/>
            <a:ext cx="5334000" cy="495300"/>
          </a:xfrm>
          <a:custGeom>
            <a:avLst/>
            <a:gdLst/>
            <a:ahLst/>
            <a:cxnLst/>
            <a:rect l="l" t="t" r="r" b="b"/>
            <a:pathLst>
              <a:path w="5334000" h="495300">
                <a:moveTo>
                  <a:pt x="38098" y="0"/>
                </a:moveTo>
                <a:lnTo>
                  <a:pt x="5295902" y="0"/>
                </a:lnTo>
                <a:cubicBezTo>
                  <a:pt x="5316943" y="0"/>
                  <a:pt x="5334000" y="17057"/>
                  <a:pt x="5334000" y="38098"/>
                </a:cubicBezTo>
                <a:lnTo>
                  <a:pt x="5334000" y="457202"/>
                </a:lnTo>
                <a:cubicBezTo>
                  <a:pt x="5334000" y="478243"/>
                  <a:pt x="5316943" y="495300"/>
                  <a:pt x="5295902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4E6E58">
              <a:alpha val="5098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38175" y="20955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47774" y="-7858"/>
                </a:moveTo>
                <a:cubicBezTo>
                  <a:pt x="50542" y="-10180"/>
                  <a:pt x="54620" y="-10091"/>
                  <a:pt x="57269" y="-7590"/>
                </a:cubicBezTo>
                <a:cubicBezTo>
                  <a:pt x="60930" y="-4137"/>
                  <a:pt x="64204" y="-327"/>
                  <a:pt x="67360" y="3542"/>
                </a:cubicBezTo>
                <a:cubicBezTo>
                  <a:pt x="71378" y="8453"/>
                  <a:pt x="76200" y="14942"/>
                  <a:pt x="80843" y="22652"/>
                </a:cubicBezTo>
                <a:cubicBezTo>
                  <a:pt x="82391" y="20628"/>
                  <a:pt x="83820" y="18842"/>
                  <a:pt x="85070" y="17324"/>
                </a:cubicBezTo>
                <a:cubicBezTo>
                  <a:pt x="85398" y="16937"/>
                  <a:pt x="85725" y="16520"/>
                  <a:pt x="86052" y="16103"/>
                </a:cubicBezTo>
                <a:cubicBezTo>
                  <a:pt x="88404" y="13186"/>
                  <a:pt x="91321" y="9525"/>
                  <a:pt x="95220" y="9525"/>
                </a:cubicBezTo>
                <a:cubicBezTo>
                  <a:pt x="99209" y="9525"/>
                  <a:pt x="102007" y="13067"/>
                  <a:pt x="104388" y="16103"/>
                </a:cubicBezTo>
                <a:cubicBezTo>
                  <a:pt x="104775" y="16609"/>
                  <a:pt x="105162" y="17085"/>
                  <a:pt x="105549" y="17532"/>
                </a:cubicBezTo>
                <a:cubicBezTo>
                  <a:pt x="108615" y="21223"/>
                  <a:pt x="112693" y="26551"/>
                  <a:pt x="116771" y="33129"/>
                </a:cubicBezTo>
                <a:cubicBezTo>
                  <a:pt x="124867" y="46196"/>
                  <a:pt x="133320" y="64800"/>
                  <a:pt x="133320" y="85695"/>
                </a:cubicBezTo>
                <a:cubicBezTo>
                  <a:pt x="133320" y="122515"/>
                  <a:pt x="103465" y="152370"/>
                  <a:pt x="66645" y="152370"/>
                </a:cubicBezTo>
                <a:cubicBezTo>
                  <a:pt x="29825" y="152370"/>
                  <a:pt x="0" y="122545"/>
                  <a:pt x="0" y="85725"/>
                </a:cubicBezTo>
                <a:cubicBezTo>
                  <a:pt x="0" y="58609"/>
                  <a:pt x="12234" y="35123"/>
                  <a:pt x="23961" y="18752"/>
                </a:cubicBezTo>
                <a:cubicBezTo>
                  <a:pt x="29885" y="10507"/>
                  <a:pt x="35778" y="3899"/>
                  <a:pt x="40213" y="-625"/>
                </a:cubicBezTo>
                <a:cubicBezTo>
                  <a:pt x="42654" y="-3125"/>
                  <a:pt x="45125" y="-5596"/>
                  <a:pt x="47804" y="-7828"/>
                </a:cubicBezTo>
                <a:close/>
                <a:moveTo>
                  <a:pt x="67181" y="123825"/>
                </a:moveTo>
                <a:cubicBezTo>
                  <a:pt x="74712" y="123825"/>
                  <a:pt x="81379" y="121741"/>
                  <a:pt x="87660" y="117574"/>
                </a:cubicBezTo>
                <a:cubicBezTo>
                  <a:pt x="100191" y="108823"/>
                  <a:pt x="103555" y="91321"/>
                  <a:pt x="96024" y="77569"/>
                </a:cubicBezTo>
                <a:cubicBezTo>
                  <a:pt x="94684" y="74890"/>
                  <a:pt x="91261" y="74712"/>
                  <a:pt x="89327" y="76974"/>
                </a:cubicBezTo>
                <a:lnTo>
                  <a:pt x="81826" y="85695"/>
                </a:lnTo>
                <a:cubicBezTo>
                  <a:pt x="79861" y="87957"/>
                  <a:pt x="76319" y="87898"/>
                  <a:pt x="74474" y="85546"/>
                </a:cubicBezTo>
                <a:cubicBezTo>
                  <a:pt x="69324" y="78968"/>
                  <a:pt x="59859" y="66973"/>
                  <a:pt x="55037" y="60841"/>
                </a:cubicBezTo>
                <a:cubicBezTo>
                  <a:pt x="53429" y="58787"/>
                  <a:pt x="50512" y="58460"/>
                  <a:pt x="48637" y="60275"/>
                </a:cubicBezTo>
                <a:cubicBezTo>
                  <a:pt x="43190" y="65574"/>
                  <a:pt x="33308" y="77182"/>
                  <a:pt x="33308" y="91321"/>
                </a:cubicBezTo>
                <a:cubicBezTo>
                  <a:pt x="33308" y="111740"/>
                  <a:pt x="48369" y="123825"/>
                  <a:pt x="67151" y="123825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057400"/>
            <a:ext cx="2428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Laser Engraving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2247900"/>
            <a:ext cx="2419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Metal, wood, premium feel. Permanent, elegant.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3400" y="2552700"/>
            <a:ext cx="5334000" cy="495300"/>
          </a:xfrm>
          <a:custGeom>
            <a:avLst/>
            <a:gdLst/>
            <a:ahLst/>
            <a:cxnLst/>
            <a:rect l="l" t="t" r="r" b="b"/>
            <a:pathLst>
              <a:path w="5334000" h="495300">
                <a:moveTo>
                  <a:pt x="38098" y="0"/>
                </a:moveTo>
                <a:lnTo>
                  <a:pt x="5295902" y="0"/>
                </a:lnTo>
                <a:cubicBezTo>
                  <a:pt x="5316943" y="0"/>
                  <a:pt x="5334000" y="17057"/>
                  <a:pt x="5334000" y="38098"/>
                </a:cubicBezTo>
                <a:lnTo>
                  <a:pt x="5334000" y="457202"/>
                </a:lnTo>
                <a:cubicBezTo>
                  <a:pt x="5334000" y="478243"/>
                  <a:pt x="5316943" y="495300"/>
                  <a:pt x="5295902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5D737E">
              <a:alpha val="5098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38175" y="26670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47625" y="19050"/>
                </a:moveTo>
                <a:cubicBezTo>
                  <a:pt x="47625" y="13781"/>
                  <a:pt x="43369" y="9525"/>
                  <a:pt x="38100" y="9525"/>
                </a:cubicBezTo>
                <a:cubicBezTo>
                  <a:pt x="32831" y="9525"/>
                  <a:pt x="28575" y="13781"/>
                  <a:pt x="28575" y="19050"/>
                </a:cubicBezTo>
                <a:lnTo>
                  <a:pt x="28575" y="38100"/>
                </a:lnTo>
                <a:lnTo>
                  <a:pt x="9525" y="38100"/>
                </a:lnTo>
                <a:cubicBezTo>
                  <a:pt x="4256" y="38100"/>
                  <a:pt x="0" y="42356"/>
                  <a:pt x="0" y="47625"/>
                </a:cubicBezTo>
                <a:cubicBezTo>
                  <a:pt x="0" y="52894"/>
                  <a:pt x="4256" y="57150"/>
                  <a:pt x="9525" y="57150"/>
                </a:cubicBezTo>
                <a:lnTo>
                  <a:pt x="38100" y="57150"/>
                </a:lnTo>
                <a:cubicBezTo>
                  <a:pt x="43369" y="57150"/>
                  <a:pt x="47625" y="52894"/>
                  <a:pt x="47625" y="47625"/>
                </a:cubicBezTo>
                <a:lnTo>
                  <a:pt x="47625" y="19050"/>
                </a:lnTo>
                <a:close/>
                <a:moveTo>
                  <a:pt x="9525" y="95250"/>
                </a:moveTo>
                <a:cubicBezTo>
                  <a:pt x="4256" y="95250"/>
                  <a:pt x="0" y="99506"/>
                  <a:pt x="0" y="104775"/>
                </a:cubicBezTo>
                <a:cubicBezTo>
                  <a:pt x="0" y="110044"/>
                  <a:pt x="4256" y="114300"/>
                  <a:pt x="9525" y="114300"/>
                </a:cubicBezTo>
                <a:lnTo>
                  <a:pt x="28575" y="114300"/>
                </a:lnTo>
                <a:lnTo>
                  <a:pt x="28575" y="133350"/>
                </a:lnTo>
                <a:cubicBezTo>
                  <a:pt x="28575" y="138619"/>
                  <a:pt x="32831" y="142875"/>
                  <a:pt x="38100" y="142875"/>
                </a:cubicBezTo>
                <a:cubicBezTo>
                  <a:pt x="43369" y="142875"/>
                  <a:pt x="47625" y="138619"/>
                  <a:pt x="47625" y="133350"/>
                </a:cubicBezTo>
                <a:lnTo>
                  <a:pt x="47625" y="104775"/>
                </a:lnTo>
                <a:cubicBezTo>
                  <a:pt x="47625" y="99506"/>
                  <a:pt x="43369" y="95250"/>
                  <a:pt x="38100" y="95250"/>
                </a:cubicBezTo>
                <a:lnTo>
                  <a:pt x="9525" y="95250"/>
                </a:lnTo>
                <a:close/>
                <a:moveTo>
                  <a:pt x="104775" y="19050"/>
                </a:moveTo>
                <a:cubicBezTo>
                  <a:pt x="104775" y="13781"/>
                  <a:pt x="100519" y="9525"/>
                  <a:pt x="95250" y="9525"/>
                </a:cubicBezTo>
                <a:cubicBezTo>
                  <a:pt x="89981" y="9525"/>
                  <a:pt x="85725" y="13781"/>
                  <a:pt x="85725" y="19050"/>
                </a:cubicBezTo>
                <a:lnTo>
                  <a:pt x="85725" y="47625"/>
                </a:lnTo>
                <a:cubicBezTo>
                  <a:pt x="85725" y="52894"/>
                  <a:pt x="89981" y="57150"/>
                  <a:pt x="95250" y="57150"/>
                </a:cubicBezTo>
                <a:lnTo>
                  <a:pt x="123825" y="57150"/>
                </a:lnTo>
                <a:cubicBezTo>
                  <a:pt x="129094" y="57150"/>
                  <a:pt x="133350" y="52894"/>
                  <a:pt x="133350" y="47625"/>
                </a:cubicBezTo>
                <a:cubicBezTo>
                  <a:pt x="133350" y="42356"/>
                  <a:pt x="129094" y="38100"/>
                  <a:pt x="123825" y="38100"/>
                </a:cubicBezTo>
                <a:lnTo>
                  <a:pt x="104775" y="38100"/>
                </a:lnTo>
                <a:lnTo>
                  <a:pt x="104775" y="19050"/>
                </a:lnTo>
                <a:close/>
                <a:moveTo>
                  <a:pt x="95250" y="95250"/>
                </a:moveTo>
                <a:cubicBezTo>
                  <a:pt x="89981" y="95250"/>
                  <a:pt x="85725" y="99506"/>
                  <a:pt x="85725" y="104775"/>
                </a:cubicBezTo>
                <a:lnTo>
                  <a:pt x="85725" y="133350"/>
                </a:lnTo>
                <a:cubicBezTo>
                  <a:pt x="85725" y="138619"/>
                  <a:pt x="89981" y="142875"/>
                  <a:pt x="95250" y="142875"/>
                </a:cubicBezTo>
                <a:cubicBezTo>
                  <a:pt x="100519" y="142875"/>
                  <a:pt x="104775" y="138619"/>
                  <a:pt x="104775" y="133350"/>
                </a:cubicBezTo>
                <a:lnTo>
                  <a:pt x="104775" y="114300"/>
                </a:lnTo>
                <a:lnTo>
                  <a:pt x="123825" y="114300"/>
                </a:lnTo>
                <a:cubicBezTo>
                  <a:pt x="129094" y="114300"/>
                  <a:pt x="133350" y="110044"/>
                  <a:pt x="133350" y="104775"/>
                </a:cubicBezTo>
                <a:cubicBezTo>
                  <a:pt x="133350" y="99506"/>
                  <a:pt x="129094" y="95250"/>
                  <a:pt x="123825" y="95250"/>
                </a:cubicBezTo>
                <a:lnTo>
                  <a:pt x="95250" y="95250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2628900"/>
            <a:ext cx="2390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Embossing/Debossing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4400" y="2819400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Leather, cork. Subtle luxury. Tactile impression.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3400" y="3124200"/>
            <a:ext cx="5334000" cy="495300"/>
          </a:xfrm>
          <a:custGeom>
            <a:avLst/>
            <a:gdLst/>
            <a:ahLst/>
            <a:cxnLst/>
            <a:rect l="l" t="t" r="r" b="b"/>
            <a:pathLst>
              <a:path w="5334000" h="495300">
                <a:moveTo>
                  <a:pt x="38098" y="0"/>
                </a:moveTo>
                <a:lnTo>
                  <a:pt x="5295902" y="0"/>
                </a:lnTo>
                <a:cubicBezTo>
                  <a:pt x="5316943" y="0"/>
                  <a:pt x="5334000" y="17057"/>
                  <a:pt x="5334000" y="38098"/>
                </a:cubicBezTo>
                <a:lnTo>
                  <a:pt x="5334000" y="457202"/>
                </a:lnTo>
                <a:cubicBezTo>
                  <a:pt x="5334000" y="478243"/>
                  <a:pt x="5316943" y="495300"/>
                  <a:pt x="5295902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2C3E50">
              <a:alpha val="5098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19125" y="32385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53042" y="-3006"/>
                </a:moveTo>
                <a:cubicBezTo>
                  <a:pt x="55245" y="-3929"/>
                  <a:pt x="57745" y="-3661"/>
                  <a:pt x="59740" y="-2351"/>
                </a:cubicBezTo>
                <a:lnTo>
                  <a:pt x="85874" y="14972"/>
                </a:lnTo>
                <a:lnTo>
                  <a:pt x="112008" y="-2351"/>
                </a:lnTo>
                <a:cubicBezTo>
                  <a:pt x="114002" y="-3661"/>
                  <a:pt x="116503" y="-3899"/>
                  <a:pt x="118705" y="-3006"/>
                </a:cubicBezTo>
                <a:cubicBezTo>
                  <a:pt x="120908" y="-2113"/>
                  <a:pt x="122456" y="-149"/>
                  <a:pt x="122932" y="2173"/>
                </a:cubicBezTo>
                <a:lnTo>
                  <a:pt x="129153" y="32891"/>
                </a:lnTo>
                <a:lnTo>
                  <a:pt x="159871" y="39112"/>
                </a:lnTo>
                <a:cubicBezTo>
                  <a:pt x="162193" y="39588"/>
                  <a:pt x="164157" y="41196"/>
                  <a:pt x="165050" y="43369"/>
                </a:cubicBezTo>
                <a:cubicBezTo>
                  <a:pt x="165943" y="45541"/>
                  <a:pt x="165705" y="48071"/>
                  <a:pt x="164396" y="50066"/>
                </a:cubicBezTo>
                <a:lnTo>
                  <a:pt x="147072" y="76200"/>
                </a:lnTo>
                <a:lnTo>
                  <a:pt x="164396" y="102334"/>
                </a:lnTo>
                <a:cubicBezTo>
                  <a:pt x="165705" y="104329"/>
                  <a:pt x="165943" y="106829"/>
                  <a:pt x="165050" y="109031"/>
                </a:cubicBezTo>
                <a:cubicBezTo>
                  <a:pt x="164157" y="111234"/>
                  <a:pt x="162193" y="112841"/>
                  <a:pt x="159871" y="113288"/>
                </a:cubicBezTo>
                <a:lnTo>
                  <a:pt x="129123" y="119479"/>
                </a:lnTo>
                <a:lnTo>
                  <a:pt x="122932" y="150227"/>
                </a:lnTo>
                <a:cubicBezTo>
                  <a:pt x="122456" y="152549"/>
                  <a:pt x="120848" y="154513"/>
                  <a:pt x="118676" y="155406"/>
                </a:cubicBezTo>
                <a:cubicBezTo>
                  <a:pt x="116503" y="156299"/>
                  <a:pt x="113973" y="156061"/>
                  <a:pt x="111978" y="154751"/>
                </a:cubicBezTo>
                <a:lnTo>
                  <a:pt x="85844" y="137428"/>
                </a:lnTo>
                <a:lnTo>
                  <a:pt x="59710" y="154751"/>
                </a:lnTo>
                <a:cubicBezTo>
                  <a:pt x="57716" y="156061"/>
                  <a:pt x="55215" y="156299"/>
                  <a:pt x="53013" y="155406"/>
                </a:cubicBezTo>
                <a:cubicBezTo>
                  <a:pt x="50810" y="154513"/>
                  <a:pt x="49203" y="152549"/>
                  <a:pt x="48756" y="150227"/>
                </a:cubicBezTo>
                <a:lnTo>
                  <a:pt x="42565" y="119479"/>
                </a:lnTo>
                <a:lnTo>
                  <a:pt x="11817" y="113258"/>
                </a:lnTo>
                <a:cubicBezTo>
                  <a:pt x="9495" y="112782"/>
                  <a:pt x="7531" y="111175"/>
                  <a:pt x="6638" y="109002"/>
                </a:cubicBezTo>
                <a:cubicBezTo>
                  <a:pt x="5745" y="106829"/>
                  <a:pt x="5983" y="104299"/>
                  <a:pt x="7293" y="102304"/>
                </a:cubicBezTo>
                <a:lnTo>
                  <a:pt x="24616" y="76200"/>
                </a:lnTo>
                <a:lnTo>
                  <a:pt x="7293" y="50066"/>
                </a:lnTo>
                <a:cubicBezTo>
                  <a:pt x="5983" y="48071"/>
                  <a:pt x="5745" y="45571"/>
                  <a:pt x="6638" y="43369"/>
                </a:cubicBezTo>
                <a:cubicBezTo>
                  <a:pt x="7531" y="41166"/>
                  <a:pt x="9495" y="39559"/>
                  <a:pt x="11817" y="39112"/>
                </a:cubicBezTo>
                <a:lnTo>
                  <a:pt x="42565" y="32921"/>
                </a:lnTo>
                <a:lnTo>
                  <a:pt x="48786" y="2173"/>
                </a:lnTo>
                <a:cubicBezTo>
                  <a:pt x="49262" y="-149"/>
                  <a:pt x="50869" y="-2113"/>
                  <a:pt x="53042" y="-3006"/>
                </a:cubicBezTo>
                <a:close/>
                <a:moveTo>
                  <a:pt x="61793" y="76200"/>
                </a:moveTo>
                <a:cubicBezTo>
                  <a:pt x="61793" y="67650"/>
                  <a:pt x="66355" y="59750"/>
                  <a:pt x="73759" y="55475"/>
                </a:cubicBezTo>
                <a:cubicBezTo>
                  <a:pt x="81164" y="51200"/>
                  <a:pt x="90286" y="51200"/>
                  <a:pt x="97691" y="55475"/>
                </a:cubicBezTo>
                <a:cubicBezTo>
                  <a:pt x="105095" y="59750"/>
                  <a:pt x="109657" y="67650"/>
                  <a:pt x="109657" y="76200"/>
                </a:cubicBezTo>
                <a:cubicBezTo>
                  <a:pt x="109657" y="89408"/>
                  <a:pt x="98933" y="100132"/>
                  <a:pt x="85725" y="100132"/>
                </a:cubicBezTo>
                <a:cubicBezTo>
                  <a:pt x="72517" y="100132"/>
                  <a:pt x="61793" y="89408"/>
                  <a:pt x="61793" y="76200"/>
                </a:cubicBezTo>
                <a:close/>
                <a:moveTo>
                  <a:pt x="123944" y="76200"/>
                </a:moveTo>
                <a:cubicBezTo>
                  <a:pt x="123944" y="55106"/>
                  <a:pt x="106819" y="37981"/>
                  <a:pt x="85725" y="37981"/>
                </a:cubicBezTo>
                <a:cubicBezTo>
                  <a:pt x="64631" y="37981"/>
                  <a:pt x="47506" y="55106"/>
                  <a:pt x="47506" y="76200"/>
                </a:cubicBezTo>
                <a:cubicBezTo>
                  <a:pt x="47506" y="89854"/>
                  <a:pt x="54790" y="102472"/>
                  <a:pt x="66615" y="109299"/>
                </a:cubicBezTo>
                <a:cubicBezTo>
                  <a:pt x="78440" y="116126"/>
                  <a:pt x="93010" y="116126"/>
                  <a:pt x="104835" y="109299"/>
                </a:cubicBezTo>
                <a:cubicBezTo>
                  <a:pt x="116660" y="102472"/>
                  <a:pt x="123944" y="89854"/>
                  <a:pt x="123944" y="7620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3200400"/>
            <a:ext cx="1866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UV Printing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3390900"/>
            <a:ext cx="1857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Plastic, multi-color. Vibrant, durable.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33400" y="3695700"/>
            <a:ext cx="5334000" cy="495300"/>
          </a:xfrm>
          <a:custGeom>
            <a:avLst/>
            <a:gdLst/>
            <a:ahLst/>
            <a:cxnLst/>
            <a:rect l="l" t="t" r="r" b="b"/>
            <a:pathLst>
              <a:path w="5334000" h="495300">
                <a:moveTo>
                  <a:pt x="38098" y="0"/>
                </a:moveTo>
                <a:lnTo>
                  <a:pt x="5295902" y="0"/>
                </a:lnTo>
                <a:cubicBezTo>
                  <a:pt x="5316943" y="0"/>
                  <a:pt x="5334000" y="17057"/>
                  <a:pt x="5334000" y="38098"/>
                </a:cubicBezTo>
                <a:lnTo>
                  <a:pt x="5334000" y="457202"/>
                </a:lnTo>
                <a:cubicBezTo>
                  <a:pt x="5334000" y="478243"/>
                  <a:pt x="5316943" y="495300"/>
                  <a:pt x="5295902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4E6E58">
              <a:alpha val="5098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09600" y="38100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310" y="33338"/>
                </a:moveTo>
                <a:cubicBezTo>
                  <a:pt x="108466" y="33338"/>
                  <a:pt x="119122" y="22681"/>
                  <a:pt x="119122" y="9525"/>
                </a:cubicBezTo>
                <a:lnTo>
                  <a:pt x="135047" y="9525"/>
                </a:lnTo>
                <a:cubicBezTo>
                  <a:pt x="140107" y="9525"/>
                  <a:pt x="144959" y="11519"/>
                  <a:pt x="148530" y="15091"/>
                </a:cubicBezTo>
                <a:lnTo>
                  <a:pt x="183833" y="50423"/>
                </a:lnTo>
                <a:cubicBezTo>
                  <a:pt x="187553" y="54144"/>
                  <a:pt x="187553" y="60186"/>
                  <a:pt x="183833" y="63907"/>
                </a:cubicBezTo>
                <a:lnTo>
                  <a:pt x="168741" y="78998"/>
                </a:lnTo>
                <a:cubicBezTo>
                  <a:pt x="165021" y="82719"/>
                  <a:pt x="158978" y="82719"/>
                  <a:pt x="155258" y="78998"/>
                </a:cubicBezTo>
                <a:lnTo>
                  <a:pt x="142935" y="66675"/>
                </a:lnTo>
                <a:lnTo>
                  <a:pt x="142935" y="133350"/>
                </a:lnTo>
                <a:cubicBezTo>
                  <a:pt x="142935" y="143857"/>
                  <a:pt x="134392" y="152400"/>
                  <a:pt x="123885" y="152400"/>
                </a:cubicBezTo>
                <a:lnTo>
                  <a:pt x="66735" y="152400"/>
                </a:lnTo>
                <a:cubicBezTo>
                  <a:pt x="56227" y="152400"/>
                  <a:pt x="47685" y="143857"/>
                  <a:pt x="47685" y="133350"/>
                </a:cubicBezTo>
                <a:lnTo>
                  <a:pt x="47685" y="66675"/>
                </a:lnTo>
                <a:lnTo>
                  <a:pt x="35362" y="78998"/>
                </a:lnTo>
                <a:cubicBezTo>
                  <a:pt x="31641" y="82719"/>
                  <a:pt x="25598" y="82719"/>
                  <a:pt x="21878" y="78998"/>
                </a:cubicBezTo>
                <a:lnTo>
                  <a:pt x="6816" y="63877"/>
                </a:lnTo>
                <a:cubicBezTo>
                  <a:pt x="3096" y="60156"/>
                  <a:pt x="3096" y="54114"/>
                  <a:pt x="6816" y="50393"/>
                </a:cubicBezTo>
                <a:lnTo>
                  <a:pt x="42118" y="15091"/>
                </a:lnTo>
                <a:cubicBezTo>
                  <a:pt x="45690" y="11519"/>
                  <a:pt x="50542" y="9525"/>
                  <a:pt x="55602" y="9525"/>
                </a:cubicBezTo>
                <a:lnTo>
                  <a:pt x="71527" y="9525"/>
                </a:lnTo>
                <a:cubicBezTo>
                  <a:pt x="71527" y="22681"/>
                  <a:pt x="82183" y="33338"/>
                  <a:pt x="95339" y="33338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3771900"/>
            <a:ext cx="171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DTF/Screen Printing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4400" y="3962400"/>
            <a:ext cx="1704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Fabric, bags, apparel. Bold colors.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33400" y="4267200"/>
            <a:ext cx="5334000" cy="495300"/>
          </a:xfrm>
          <a:custGeom>
            <a:avLst/>
            <a:gdLst/>
            <a:ahLst/>
            <a:cxnLst/>
            <a:rect l="l" t="t" r="r" b="b"/>
            <a:pathLst>
              <a:path w="5334000" h="495300">
                <a:moveTo>
                  <a:pt x="38098" y="0"/>
                </a:moveTo>
                <a:lnTo>
                  <a:pt x="5295902" y="0"/>
                </a:lnTo>
                <a:cubicBezTo>
                  <a:pt x="5316943" y="0"/>
                  <a:pt x="5334000" y="17057"/>
                  <a:pt x="5334000" y="38098"/>
                </a:cubicBezTo>
                <a:lnTo>
                  <a:pt x="5334000" y="457202"/>
                </a:lnTo>
                <a:cubicBezTo>
                  <a:pt x="5334000" y="478243"/>
                  <a:pt x="5316943" y="495300"/>
                  <a:pt x="5295902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5D737E">
              <a:alpha val="5098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28650" y="4381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7150" y="76200"/>
                </a:moveTo>
                <a:lnTo>
                  <a:pt x="45393" y="87957"/>
                </a:lnTo>
                <a:cubicBezTo>
                  <a:pt x="41642" y="86499"/>
                  <a:pt x="37594" y="85725"/>
                  <a:pt x="33338" y="85725"/>
                </a:cubicBezTo>
                <a:cubicBezTo>
                  <a:pt x="14913" y="85725"/>
                  <a:pt x="0" y="100638"/>
                  <a:pt x="0" y="119062"/>
                </a:cubicBezTo>
                <a:cubicBezTo>
                  <a:pt x="0" y="137487"/>
                  <a:pt x="14913" y="152400"/>
                  <a:pt x="33338" y="152400"/>
                </a:cubicBezTo>
                <a:cubicBezTo>
                  <a:pt x="51762" y="152400"/>
                  <a:pt x="66675" y="137487"/>
                  <a:pt x="66675" y="119062"/>
                </a:cubicBezTo>
                <a:cubicBezTo>
                  <a:pt x="66675" y="114806"/>
                  <a:pt x="65871" y="110758"/>
                  <a:pt x="64443" y="107007"/>
                </a:cubicBezTo>
                <a:lnTo>
                  <a:pt x="148590" y="22860"/>
                </a:lnTo>
                <a:cubicBezTo>
                  <a:pt x="150703" y="20747"/>
                  <a:pt x="150703" y="17353"/>
                  <a:pt x="148590" y="15240"/>
                </a:cubicBezTo>
                <a:cubicBezTo>
                  <a:pt x="140166" y="6816"/>
                  <a:pt x="126534" y="6816"/>
                  <a:pt x="118110" y="15240"/>
                </a:cubicBezTo>
                <a:lnTo>
                  <a:pt x="76200" y="57150"/>
                </a:lnTo>
                <a:lnTo>
                  <a:pt x="64443" y="45393"/>
                </a:lnTo>
                <a:cubicBezTo>
                  <a:pt x="65901" y="41642"/>
                  <a:pt x="66675" y="37594"/>
                  <a:pt x="66675" y="33338"/>
                </a:cubicBezTo>
                <a:cubicBezTo>
                  <a:pt x="66675" y="14913"/>
                  <a:pt x="51762" y="0"/>
                  <a:pt x="33338" y="0"/>
                </a:cubicBezTo>
                <a:cubicBezTo>
                  <a:pt x="14913" y="0"/>
                  <a:pt x="0" y="14913"/>
                  <a:pt x="0" y="33338"/>
                </a:cubicBezTo>
                <a:cubicBezTo>
                  <a:pt x="0" y="51762"/>
                  <a:pt x="14913" y="66675"/>
                  <a:pt x="33338" y="66675"/>
                </a:cubicBezTo>
                <a:cubicBezTo>
                  <a:pt x="37594" y="66675"/>
                  <a:pt x="41642" y="65871"/>
                  <a:pt x="45393" y="64443"/>
                </a:cubicBezTo>
                <a:lnTo>
                  <a:pt x="57150" y="76200"/>
                </a:lnTo>
                <a:close/>
                <a:moveTo>
                  <a:pt x="86291" y="105341"/>
                </a:moveTo>
                <a:lnTo>
                  <a:pt x="118110" y="137160"/>
                </a:lnTo>
                <a:cubicBezTo>
                  <a:pt x="126534" y="145584"/>
                  <a:pt x="140166" y="145584"/>
                  <a:pt x="148590" y="137160"/>
                </a:cubicBezTo>
                <a:cubicBezTo>
                  <a:pt x="150703" y="135047"/>
                  <a:pt x="150703" y="131653"/>
                  <a:pt x="148590" y="129540"/>
                </a:cubicBezTo>
                <a:lnTo>
                  <a:pt x="105341" y="86291"/>
                </a:lnTo>
                <a:lnTo>
                  <a:pt x="86291" y="105341"/>
                </a:lnTo>
                <a:close/>
                <a:moveTo>
                  <a:pt x="19050" y="33338"/>
                </a:moveTo>
                <a:cubicBezTo>
                  <a:pt x="19050" y="25452"/>
                  <a:pt x="25452" y="19050"/>
                  <a:pt x="33337" y="19050"/>
                </a:cubicBezTo>
                <a:cubicBezTo>
                  <a:pt x="41223" y="19050"/>
                  <a:pt x="47625" y="25452"/>
                  <a:pt x="47625" y="33337"/>
                </a:cubicBezTo>
                <a:cubicBezTo>
                  <a:pt x="47625" y="41223"/>
                  <a:pt x="41223" y="47625"/>
                  <a:pt x="33338" y="47625"/>
                </a:cubicBezTo>
                <a:cubicBezTo>
                  <a:pt x="25452" y="47625"/>
                  <a:pt x="19050" y="41223"/>
                  <a:pt x="19050" y="33338"/>
                </a:cubicBezTo>
                <a:close/>
                <a:moveTo>
                  <a:pt x="33338" y="104775"/>
                </a:moveTo>
                <a:cubicBezTo>
                  <a:pt x="41223" y="104775"/>
                  <a:pt x="47625" y="111177"/>
                  <a:pt x="47625" y="119062"/>
                </a:cubicBezTo>
                <a:cubicBezTo>
                  <a:pt x="47625" y="126948"/>
                  <a:pt x="41223" y="133350"/>
                  <a:pt x="33338" y="133350"/>
                </a:cubicBezTo>
                <a:cubicBezTo>
                  <a:pt x="25452" y="133350"/>
                  <a:pt x="19050" y="126948"/>
                  <a:pt x="19050" y="119062"/>
                </a:cubicBezTo>
                <a:cubicBezTo>
                  <a:pt x="19050" y="111177"/>
                  <a:pt x="25452" y="104775"/>
                  <a:pt x="33337" y="104775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6" name="Text 24"/>
          <p:cNvSpPr/>
          <p:nvPr/>
        </p:nvSpPr>
        <p:spPr>
          <a:xfrm>
            <a:off x="914400" y="4343400"/>
            <a:ext cx="1933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Embroidery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14400" y="4533900"/>
            <a:ext cx="1924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Textiles, premium finish. Long-lasting.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72200" y="1485900"/>
            <a:ext cx="5638800" cy="1371600"/>
          </a:xfrm>
          <a:custGeom>
            <a:avLst/>
            <a:gdLst/>
            <a:ahLst/>
            <a:cxnLst/>
            <a:rect l="l" t="t" r="r" b="b"/>
            <a:pathLst>
              <a:path w="5638800" h="1371600">
                <a:moveTo>
                  <a:pt x="76206" y="0"/>
                </a:moveTo>
                <a:lnTo>
                  <a:pt x="5562594" y="0"/>
                </a:lnTo>
                <a:cubicBezTo>
                  <a:pt x="5604681" y="0"/>
                  <a:pt x="5638800" y="34119"/>
                  <a:pt x="5638800" y="76206"/>
                </a:cubicBezTo>
                <a:lnTo>
                  <a:pt x="5638800" y="1295394"/>
                </a:lnTo>
                <a:cubicBezTo>
                  <a:pt x="5638800" y="1337481"/>
                  <a:pt x="5604681" y="1371600"/>
                  <a:pt x="5562594" y="1371600"/>
                </a:cubicBezTo>
                <a:lnTo>
                  <a:pt x="76206" y="1371600"/>
                </a:lnTo>
                <a:cubicBezTo>
                  <a:pt x="34119" y="1371600"/>
                  <a:pt x="0" y="1337481"/>
                  <a:pt x="0" y="129539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362700" y="16764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0" y="56138"/>
                </a:moveTo>
                <a:cubicBezTo>
                  <a:pt x="0" y="25122"/>
                  <a:pt x="25598" y="0"/>
                  <a:pt x="57150" y="0"/>
                </a:cubicBezTo>
                <a:cubicBezTo>
                  <a:pt x="88702" y="0"/>
                  <a:pt x="114300" y="25122"/>
                  <a:pt x="114300" y="56138"/>
                </a:cubicBezTo>
                <a:cubicBezTo>
                  <a:pt x="114300" y="91648"/>
                  <a:pt x="78522" y="134213"/>
                  <a:pt x="63579" y="150435"/>
                </a:cubicBezTo>
                <a:cubicBezTo>
                  <a:pt x="60067" y="154245"/>
                  <a:pt x="54203" y="154245"/>
                  <a:pt x="50691" y="150435"/>
                </a:cubicBezTo>
                <a:cubicBezTo>
                  <a:pt x="35749" y="134213"/>
                  <a:pt x="-30" y="91648"/>
                  <a:pt x="-30" y="56138"/>
                </a:cubicBezTo>
                <a:close/>
                <a:moveTo>
                  <a:pt x="57150" y="76200"/>
                </a:moveTo>
                <a:cubicBezTo>
                  <a:pt x="67664" y="76200"/>
                  <a:pt x="76200" y="67664"/>
                  <a:pt x="76200" y="57150"/>
                </a:cubicBezTo>
                <a:cubicBezTo>
                  <a:pt x="76200" y="46636"/>
                  <a:pt x="67664" y="38100"/>
                  <a:pt x="57150" y="38100"/>
                </a:cubicBezTo>
                <a:cubicBezTo>
                  <a:pt x="46636" y="38100"/>
                  <a:pt x="38100" y="46636"/>
                  <a:pt x="38100" y="57150"/>
                </a:cubicBezTo>
                <a:cubicBezTo>
                  <a:pt x="38100" y="67664"/>
                  <a:pt x="46636" y="76200"/>
                  <a:pt x="57150" y="7620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0" name="Text 28"/>
          <p:cNvSpPr/>
          <p:nvPr/>
        </p:nvSpPr>
        <p:spPr>
          <a:xfrm>
            <a:off x="6515100" y="1638300"/>
            <a:ext cx="521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 Rules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51984" y="20193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2" name="Text 30"/>
          <p:cNvSpPr/>
          <p:nvPr/>
        </p:nvSpPr>
        <p:spPr>
          <a:xfrm>
            <a:off x="6567488" y="1981200"/>
            <a:ext cx="4371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Subtle beats loud.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Bottom of bottle, inside notebook cover, back of device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51984" y="22860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4" name="Text 32"/>
          <p:cNvSpPr/>
          <p:nvPr/>
        </p:nvSpPr>
        <p:spPr>
          <a:xfrm>
            <a:off x="6567488" y="2247900"/>
            <a:ext cx="2905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Natural touchpoints.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Where hands naturally rest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60319" y="2552700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4351" y="19117"/>
                </a:moveTo>
                <a:cubicBezTo>
                  <a:pt x="11095" y="15861"/>
                  <a:pt x="5808" y="15861"/>
                  <a:pt x="2552" y="19117"/>
                </a:cubicBezTo>
                <a:cubicBezTo>
                  <a:pt x="-703" y="22373"/>
                  <a:pt x="-703" y="27660"/>
                  <a:pt x="2552" y="30915"/>
                </a:cubicBezTo>
                <a:lnTo>
                  <a:pt x="38338" y="66675"/>
                </a:lnTo>
                <a:lnTo>
                  <a:pt x="2578" y="102461"/>
                </a:lnTo>
                <a:cubicBezTo>
                  <a:pt x="-677" y="105716"/>
                  <a:pt x="-677" y="111003"/>
                  <a:pt x="2578" y="114259"/>
                </a:cubicBezTo>
                <a:cubicBezTo>
                  <a:pt x="5834" y="117515"/>
                  <a:pt x="11121" y="117515"/>
                  <a:pt x="14377" y="114259"/>
                </a:cubicBezTo>
                <a:lnTo>
                  <a:pt x="50136" y="78473"/>
                </a:lnTo>
                <a:lnTo>
                  <a:pt x="85922" y="114233"/>
                </a:lnTo>
                <a:cubicBezTo>
                  <a:pt x="89178" y="117489"/>
                  <a:pt x="94465" y="117489"/>
                  <a:pt x="97721" y="114233"/>
                </a:cubicBezTo>
                <a:cubicBezTo>
                  <a:pt x="100976" y="110977"/>
                  <a:pt x="100976" y="105690"/>
                  <a:pt x="97721" y="102435"/>
                </a:cubicBezTo>
                <a:lnTo>
                  <a:pt x="61935" y="66675"/>
                </a:lnTo>
                <a:lnTo>
                  <a:pt x="97695" y="30889"/>
                </a:lnTo>
                <a:cubicBezTo>
                  <a:pt x="100950" y="27634"/>
                  <a:pt x="100950" y="22347"/>
                  <a:pt x="97695" y="19091"/>
                </a:cubicBezTo>
                <a:cubicBezTo>
                  <a:pt x="94439" y="15835"/>
                  <a:pt x="89152" y="15835"/>
                  <a:pt x="85896" y="19091"/>
                </a:cubicBezTo>
                <a:lnTo>
                  <a:pt x="50136" y="54877"/>
                </a:lnTo>
                <a:lnTo>
                  <a:pt x="14351" y="19117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6" name="Text 34"/>
          <p:cNvSpPr/>
          <p:nvPr/>
        </p:nvSpPr>
        <p:spPr>
          <a:xfrm>
            <a:off x="6567488" y="2514600"/>
            <a:ext cx="3114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Avoid dead-center logos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that scream "promotional"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72200" y="2971800"/>
            <a:ext cx="5638800" cy="1371600"/>
          </a:xfrm>
          <a:custGeom>
            <a:avLst/>
            <a:gdLst/>
            <a:ahLst/>
            <a:cxnLst/>
            <a:rect l="l" t="t" r="r" b="b"/>
            <a:pathLst>
              <a:path w="5638800" h="1371600">
                <a:moveTo>
                  <a:pt x="76206" y="0"/>
                </a:moveTo>
                <a:lnTo>
                  <a:pt x="5562594" y="0"/>
                </a:lnTo>
                <a:cubicBezTo>
                  <a:pt x="5604681" y="0"/>
                  <a:pt x="5638800" y="34119"/>
                  <a:pt x="5638800" y="76206"/>
                </a:cubicBezTo>
                <a:lnTo>
                  <a:pt x="5638800" y="1295394"/>
                </a:lnTo>
                <a:cubicBezTo>
                  <a:pt x="5638800" y="1337481"/>
                  <a:pt x="5604681" y="1371600"/>
                  <a:pt x="5562594" y="1371600"/>
                </a:cubicBezTo>
                <a:lnTo>
                  <a:pt x="76206" y="1371600"/>
                </a:lnTo>
                <a:cubicBezTo>
                  <a:pt x="34119" y="1371600"/>
                  <a:pt x="0" y="1337481"/>
                  <a:pt x="0" y="129539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334125" y="31623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43024" y="3066"/>
                </a:moveTo>
                <a:lnTo>
                  <a:pt x="77123" y="47030"/>
                </a:lnTo>
                <a:cubicBezTo>
                  <a:pt x="68461" y="52804"/>
                  <a:pt x="62954" y="62180"/>
                  <a:pt x="62061" y="72420"/>
                </a:cubicBezTo>
                <a:cubicBezTo>
                  <a:pt x="80605" y="76230"/>
                  <a:pt x="95220" y="90845"/>
                  <a:pt x="99060" y="109418"/>
                </a:cubicBezTo>
                <a:cubicBezTo>
                  <a:pt x="109329" y="108525"/>
                  <a:pt x="118676" y="103019"/>
                  <a:pt x="124450" y="94357"/>
                </a:cubicBezTo>
                <a:lnTo>
                  <a:pt x="168384" y="28426"/>
                </a:lnTo>
                <a:cubicBezTo>
                  <a:pt x="170378" y="25420"/>
                  <a:pt x="171450" y="21908"/>
                  <a:pt x="171450" y="18276"/>
                </a:cubicBezTo>
                <a:cubicBezTo>
                  <a:pt x="171450" y="8186"/>
                  <a:pt x="163264" y="0"/>
                  <a:pt x="153174" y="0"/>
                </a:cubicBezTo>
                <a:cubicBezTo>
                  <a:pt x="149572" y="0"/>
                  <a:pt x="146030" y="1072"/>
                  <a:pt x="143024" y="3066"/>
                </a:cubicBezTo>
                <a:close/>
                <a:moveTo>
                  <a:pt x="85725" y="119062"/>
                </a:moveTo>
                <a:cubicBezTo>
                  <a:pt x="85725" y="100638"/>
                  <a:pt x="70812" y="85725"/>
                  <a:pt x="52388" y="85725"/>
                </a:cubicBezTo>
                <a:cubicBezTo>
                  <a:pt x="33963" y="85725"/>
                  <a:pt x="19050" y="100638"/>
                  <a:pt x="19050" y="119062"/>
                </a:cubicBezTo>
                <a:cubicBezTo>
                  <a:pt x="19050" y="120223"/>
                  <a:pt x="19110" y="121384"/>
                  <a:pt x="19229" y="122515"/>
                </a:cubicBezTo>
                <a:cubicBezTo>
                  <a:pt x="19764" y="127724"/>
                  <a:pt x="16192" y="133350"/>
                  <a:pt x="10954" y="133350"/>
                </a:cubicBezTo>
                <a:lnTo>
                  <a:pt x="9525" y="133350"/>
                </a:lnTo>
                <a:cubicBezTo>
                  <a:pt x="4256" y="133350"/>
                  <a:pt x="0" y="137606"/>
                  <a:pt x="0" y="142875"/>
                </a:cubicBezTo>
                <a:cubicBezTo>
                  <a:pt x="0" y="148144"/>
                  <a:pt x="4256" y="152400"/>
                  <a:pt x="9525" y="152400"/>
                </a:cubicBezTo>
                <a:lnTo>
                  <a:pt x="52388" y="152400"/>
                </a:lnTo>
                <a:cubicBezTo>
                  <a:pt x="70812" y="152400"/>
                  <a:pt x="85725" y="137487"/>
                  <a:pt x="85725" y="119062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9" name="Text 37"/>
          <p:cNvSpPr/>
          <p:nvPr/>
        </p:nvSpPr>
        <p:spPr>
          <a:xfrm>
            <a:off x="6515100" y="3124200"/>
            <a:ext cx="521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Color Rules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51984" y="35052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1" name="Text 39"/>
          <p:cNvSpPr/>
          <p:nvPr/>
        </p:nvSpPr>
        <p:spPr>
          <a:xfrm>
            <a:off x="6567488" y="3467100"/>
            <a:ext cx="2524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 color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minimal waste and elegance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51984" y="37719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3" name="Text 41"/>
          <p:cNvSpPr/>
          <p:nvPr/>
        </p:nvSpPr>
        <p:spPr>
          <a:xfrm>
            <a:off x="6567488" y="3733800"/>
            <a:ext cx="2847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Match brand guidelines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exactly (Pantone/spec)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51984" y="40386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5" name="Text 43"/>
          <p:cNvSpPr/>
          <p:nvPr/>
        </p:nvSpPr>
        <p:spPr>
          <a:xfrm>
            <a:off x="6567488" y="4000500"/>
            <a:ext cx="2886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Tone-on-tone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premium feel (subtle contrast)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81000" y="5067300"/>
            <a:ext cx="11430000" cy="723900"/>
          </a:xfrm>
          <a:custGeom>
            <a:avLst/>
            <a:gdLst/>
            <a:ahLst/>
            <a:cxnLst/>
            <a:rect l="l" t="t" r="r" b="b"/>
            <a:pathLst>
              <a:path w="11430000" h="723900">
                <a:moveTo>
                  <a:pt x="76198" y="0"/>
                </a:moveTo>
                <a:lnTo>
                  <a:pt x="11353802" y="0"/>
                </a:lnTo>
                <a:cubicBezTo>
                  <a:pt x="11395857" y="0"/>
                  <a:pt x="11430000" y="34143"/>
                  <a:pt x="11430000" y="76198"/>
                </a:cubicBezTo>
                <a:lnTo>
                  <a:pt x="11430000" y="647702"/>
                </a:lnTo>
                <a:cubicBezTo>
                  <a:pt x="11430000" y="689757"/>
                  <a:pt x="11395857" y="723900"/>
                  <a:pt x="113538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7" name="Shape 45"/>
          <p:cNvSpPr/>
          <p:nvPr/>
        </p:nvSpPr>
        <p:spPr>
          <a:xfrm>
            <a:off x="576263" y="53149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5" y="71438"/>
                </a:moveTo>
                <a:lnTo>
                  <a:pt x="57150" y="71438"/>
                </a:lnTo>
                <a:lnTo>
                  <a:pt x="57150" y="42863"/>
                </a:lnTo>
                <a:lnTo>
                  <a:pt x="28575" y="42863"/>
                </a:lnTo>
                <a:lnTo>
                  <a:pt x="28575" y="71438"/>
                </a:lnTo>
                <a:close/>
                <a:moveTo>
                  <a:pt x="0" y="35719"/>
                </a:moveTo>
                <a:cubicBezTo>
                  <a:pt x="0" y="23887"/>
                  <a:pt x="9599" y="14288"/>
                  <a:pt x="21431" y="14288"/>
                </a:cubicBezTo>
                <a:lnTo>
                  <a:pt x="64294" y="14288"/>
                </a:lnTo>
                <a:cubicBezTo>
                  <a:pt x="76126" y="14288"/>
                  <a:pt x="85725" y="23887"/>
                  <a:pt x="85725" y="35719"/>
                </a:cubicBezTo>
                <a:lnTo>
                  <a:pt x="85725" y="78581"/>
                </a:lnTo>
                <a:cubicBezTo>
                  <a:pt x="85725" y="90413"/>
                  <a:pt x="76126" y="100013"/>
                  <a:pt x="64294" y="100013"/>
                </a:cubicBezTo>
                <a:lnTo>
                  <a:pt x="21431" y="100013"/>
                </a:lnTo>
                <a:cubicBezTo>
                  <a:pt x="9599" y="100013"/>
                  <a:pt x="0" y="90413"/>
                  <a:pt x="0" y="78581"/>
                </a:cubicBezTo>
                <a:lnTo>
                  <a:pt x="0" y="35719"/>
                </a:lnTo>
                <a:close/>
                <a:moveTo>
                  <a:pt x="28575" y="185738"/>
                </a:moveTo>
                <a:lnTo>
                  <a:pt x="57150" y="185738"/>
                </a:lnTo>
                <a:lnTo>
                  <a:pt x="57150" y="157163"/>
                </a:lnTo>
                <a:lnTo>
                  <a:pt x="28575" y="157163"/>
                </a:lnTo>
                <a:lnTo>
                  <a:pt x="28575" y="185738"/>
                </a:lnTo>
                <a:close/>
                <a:moveTo>
                  <a:pt x="0" y="150019"/>
                </a:moveTo>
                <a:cubicBezTo>
                  <a:pt x="0" y="138187"/>
                  <a:pt x="9599" y="128588"/>
                  <a:pt x="21431" y="128588"/>
                </a:cubicBezTo>
                <a:lnTo>
                  <a:pt x="64294" y="128588"/>
                </a:lnTo>
                <a:cubicBezTo>
                  <a:pt x="76126" y="128588"/>
                  <a:pt x="85725" y="138187"/>
                  <a:pt x="85725" y="150019"/>
                </a:cubicBezTo>
                <a:lnTo>
                  <a:pt x="85725" y="192881"/>
                </a:lnTo>
                <a:cubicBezTo>
                  <a:pt x="85725" y="204713"/>
                  <a:pt x="76126" y="214313"/>
                  <a:pt x="64294" y="214313"/>
                </a:cubicBezTo>
                <a:lnTo>
                  <a:pt x="21431" y="214313"/>
                </a:lnTo>
                <a:cubicBezTo>
                  <a:pt x="9599" y="214313"/>
                  <a:pt x="0" y="204713"/>
                  <a:pt x="0" y="192881"/>
                </a:cubicBezTo>
                <a:lnTo>
                  <a:pt x="0" y="150019"/>
                </a:lnTo>
                <a:close/>
                <a:moveTo>
                  <a:pt x="142875" y="42863"/>
                </a:moveTo>
                <a:lnTo>
                  <a:pt x="142875" y="71438"/>
                </a:lnTo>
                <a:lnTo>
                  <a:pt x="171450" y="71438"/>
                </a:lnTo>
                <a:lnTo>
                  <a:pt x="171450" y="42863"/>
                </a:lnTo>
                <a:lnTo>
                  <a:pt x="142875" y="42863"/>
                </a:lnTo>
                <a:close/>
                <a:moveTo>
                  <a:pt x="135731" y="14288"/>
                </a:moveTo>
                <a:lnTo>
                  <a:pt x="178594" y="14288"/>
                </a:lnTo>
                <a:cubicBezTo>
                  <a:pt x="190426" y="14288"/>
                  <a:pt x="200025" y="23887"/>
                  <a:pt x="200025" y="35719"/>
                </a:cubicBezTo>
                <a:lnTo>
                  <a:pt x="200025" y="78581"/>
                </a:lnTo>
                <a:cubicBezTo>
                  <a:pt x="200025" y="90413"/>
                  <a:pt x="190426" y="100013"/>
                  <a:pt x="178594" y="100013"/>
                </a:cubicBezTo>
                <a:lnTo>
                  <a:pt x="135731" y="100013"/>
                </a:lnTo>
                <a:cubicBezTo>
                  <a:pt x="123899" y="100013"/>
                  <a:pt x="114300" y="90413"/>
                  <a:pt x="114300" y="78581"/>
                </a:cubicBezTo>
                <a:lnTo>
                  <a:pt x="114300" y="35719"/>
                </a:lnTo>
                <a:cubicBezTo>
                  <a:pt x="114300" y="23887"/>
                  <a:pt x="123899" y="14288"/>
                  <a:pt x="135731" y="14288"/>
                </a:cubicBezTo>
                <a:close/>
                <a:moveTo>
                  <a:pt x="128588" y="157163"/>
                </a:moveTo>
                <a:cubicBezTo>
                  <a:pt x="120702" y="157163"/>
                  <a:pt x="114300" y="150760"/>
                  <a:pt x="114300" y="142875"/>
                </a:cubicBezTo>
                <a:cubicBezTo>
                  <a:pt x="114300" y="134990"/>
                  <a:pt x="120702" y="128588"/>
                  <a:pt x="128588" y="128588"/>
                </a:cubicBezTo>
                <a:cubicBezTo>
                  <a:pt x="136473" y="128588"/>
                  <a:pt x="142875" y="134990"/>
                  <a:pt x="142875" y="142875"/>
                </a:cubicBezTo>
                <a:cubicBezTo>
                  <a:pt x="142875" y="150760"/>
                  <a:pt x="136473" y="157163"/>
                  <a:pt x="128588" y="157163"/>
                </a:cubicBezTo>
                <a:close/>
                <a:moveTo>
                  <a:pt x="128588" y="185738"/>
                </a:moveTo>
                <a:cubicBezTo>
                  <a:pt x="136490" y="185738"/>
                  <a:pt x="142875" y="192122"/>
                  <a:pt x="142875" y="200025"/>
                </a:cubicBezTo>
                <a:cubicBezTo>
                  <a:pt x="142875" y="207928"/>
                  <a:pt x="136490" y="214313"/>
                  <a:pt x="128588" y="214313"/>
                </a:cubicBezTo>
                <a:cubicBezTo>
                  <a:pt x="120685" y="214313"/>
                  <a:pt x="114300" y="207928"/>
                  <a:pt x="114300" y="200025"/>
                </a:cubicBezTo>
                <a:cubicBezTo>
                  <a:pt x="114300" y="192122"/>
                  <a:pt x="120685" y="185738"/>
                  <a:pt x="128588" y="185738"/>
                </a:cubicBezTo>
                <a:close/>
                <a:moveTo>
                  <a:pt x="171450" y="200025"/>
                </a:moveTo>
                <a:cubicBezTo>
                  <a:pt x="171450" y="192122"/>
                  <a:pt x="177835" y="185738"/>
                  <a:pt x="185738" y="185738"/>
                </a:cubicBezTo>
                <a:cubicBezTo>
                  <a:pt x="193640" y="185738"/>
                  <a:pt x="200025" y="192122"/>
                  <a:pt x="200025" y="200025"/>
                </a:cubicBezTo>
                <a:cubicBezTo>
                  <a:pt x="200025" y="207928"/>
                  <a:pt x="193640" y="214313"/>
                  <a:pt x="185738" y="214313"/>
                </a:cubicBezTo>
                <a:cubicBezTo>
                  <a:pt x="177835" y="214313"/>
                  <a:pt x="171450" y="207928"/>
                  <a:pt x="171450" y="200025"/>
                </a:cubicBezTo>
                <a:close/>
                <a:moveTo>
                  <a:pt x="185738" y="157163"/>
                </a:moveTo>
                <a:cubicBezTo>
                  <a:pt x="177852" y="157163"/>
                  <a:pt x="171450" y="150760"/>
                  <a:pt x="171450" y="142875"/>
                </a:cubicBezTo>
                <a:cubicBezTo>
                  <a:pt x="171450" y="134990"/>
                  <a:pt x="177852" y="128588"/>
                  <a:pt x="185738" y="128588"/>
                </a:cubicBezTo>
                <a:cubicBezTo>
                  <a:pt x="193623" y="128588"/>
                  <a:pt x="200025" y="134990"/>
                  <a:pt x="200025" y="142875"/>
                </a:cubicBezTo>
                <a:cubicBezTo>
                  <a:pt x="200025" y="150760"/>
                  <a:pt x="193623" y="157163"/>
                  <a:pt x="185738" y="157163"/>
                </a:cubicBezTo>
                <a:close/>
                <a:moveTo>
                  <a:pt x="171450" y="171450"/>
                </a:moveTo>
                <a:cubicBezTo>
                  <a:pt x="171450" y="179335"/>
                  <a:pt x="165048" y="185738"/>
                  <a:pt x="157163" y="185738"/>
                </a:cubicBezTo>
                <a:cubicBezTo>
                  <a:pt x="149277" y="185738"/>
                  <a:pt x="142875" y="179335"/>
                  <a:pt x="142875" y="171450"/>
                </a:cubicBezTo>
                <a:cubicBezTo>
                  <a:pt x="142875" y="163565"/>
                  <a:pt x="149277" y="157163"/>
                  <a:pt x="157163" y="157163"/>
                </a:cubicBezTo>
                <a:cubicBezTo>
                  <a:pt x="165048" y="157163"/>
                  <a:pt x="171450" y="163565"/>
                  <a:pt x="171450" y="17145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8" name="Text 46"/>
          <p:cNvSpPr/>
          <p:nvPr/>
        </p:nvSpPr>
        <p:spPr>
          <a:xfrm>
            <a:off x="971550" y="5219700"/>
            <a:ext cx="4943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Packaging Inserts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971550" y="5448300"/>
            <a:ext cx="493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Welcome note + QR code linking to company culture/values page + care instructions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0090547" y="523875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Extends brand experience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0090547" y="542925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Tracks engagement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SUSTAINABLE PACKAGING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Less Waste Packaging That Still Feels Premium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1811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00050" y="11811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" name="Shape 4"/>
          <p:cNvSpPr/>
          <p:nvPr/>
        </p:nvSpPr>
        <p:spPr>
          <a:xfrm>
            <a:off x="573881" y="13335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37443" y="47625"/>
                </a:moveTo>
                <a:lnTo>
                  <a:pt x="124681" y="29766"/>
                </a:lnTo>
                <a:lnTo>
                  <a:pt x="42044" y="29766"/>
                </a:lnTo>
                <a:lnTo>
                  <a:pt x="29282" y="47625"/>
                </a:lnTo>
                <a:lnTo>
                  <a:pt x="137443" y="47625"/>
                </a:lnTo>
                <a:close/>
                <a:moveTo>
                  <a:pt x="0" y="55252"/>
                </a:moveTo>
                <a:cubicBezTo>
                  <a:pt x="0" y="50304"/>
                  <a:pt x="1563" y="45467"/>
                  <a:pt x="4428" y="41411"/>
                </a:cubicBezTo>
                <a:lnTo>
                  <a:pt x="22659" y="15925"/>
                </a:lnTo>
                <a:cubicBezTo>
                  <a:pt x="27124" y="9674"/>
                  <a:pt x="34342" y="5953"/>
                  <a:pt x="42007" y="5953"/>
                </a:cubicBezTo>
                <a:lnTo>
                  <a:pt x="124644" y="5953"/>
                </a:lnTo>
                <a:cubicBezTo>
                  <a:pt x="132345" y="5953"/>
                  <a:pt x="139564" y="9674"/>
                  <a:pt x="144028" y="15925"/>
                </a:cubicBezTo>
                <a:lnTo>
                  <a:pt x="162223" y="41411"/>
                </a:lnTo>
                <a:cubicBezTo>
                  <a:pt x="165125" y="45467"/>
                  <a:pt x="166650" y="50304"/>
                  <a:pt x="166650" y="55252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5525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Text 5"/>
          <p:cNvSpPr/>
          <p:nvPr/>
        </p:nvSpPr>
        <p:spPr>
          <a:xfrm>
            <a:off x="858887" y="1333500"/>
            <a:ext cx="508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Recyclable Kraft Boxes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8887" y="1600200"/>
            <a:ext cx="50768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Rigid construction, minimal lamination. Natural texture signals eco-consciousness. Custom printing with soy-based inks.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00050" y="22098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00050" y="22098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1" name="Shape 9"/>
          <p:cNvSpPr/>
          <p:nvPr/>
        </p:nvSpPr>
        <p:spPr>
          <a:xfrm>
            <a:off x="578644" y="23622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59531" y="29766"/>
                </a:moveTo>
                <a:cubicBezTo>
                  <a:pt x="59531" y="16632"/>
                  <a:pt x="70210" y="5953"/>
                  <a:pt x="83344" y="5953"/>
                </a:cubicBezTo>
                <a:cubicBezTo>
                  <a:pt x="96478" y="5953"/>
                  <a:pt x="107156" y="16632"/>
                  <a:pt x="107156" y="29766"/>
                </a:cubicBezTo>
                <a:lnTo>
                  <a:pt x="107156" y="47625"/>
                </a:lnTo>
                <a:lnTo>
                  <a:pt x="59531" y="47625"/>
                </a:lnTo>
                <a:lnTo>
                  <a:pt x="59531" y="29766"/>
                </a:lnTo>
                <a:close/>
                <a:moveTo>
                  <a:pt x="41672" y="47625"/>
                </a:moveTo>
                <a:lnTo>
                  <a:pt x="17859" y="47625"/>
                </a:lnTo>
                <a:cubicBezTo>
                  <a:pt x="8000" y="47625"/>
                  <a:pt x="0" y="55625"/>
                  <a:pt x="0" y="65484"/>
                </a:cubicBezTo>
                <a:lnTo>
                  <a:pt x="0" y="142875"/>
                </a:lnTo>
                <a:cubicBezTo>
                  <a:pt x="0" y="162595"/>
                  <a:pt x="15999" y="178594"/>
                  <a:pt x="35719" y="178594"/>
                </a:cubicBezTo>
                <a:lnTo>
                  <a:pt x="130969" y="178594"/>
                </a:lnTo>
                <a:cubicBezTo>
                  <a:pt x="150688" y="178594"/>
                  <a:pt x="166688" y="162595"/>
                  <a:pt x="166688" y="142875"/>
                </a:cubicBezTo>
                <a:lnTo>
                  <a:pt x="166688" y="65484"/>
                </a:lnTo>
                <a:cubicBezTo>
                  <a:pt x="166688" y="55625"/>
                  <a:pt x="158688" y="47625"/>
                  <a:pt x="148828" y="47625"/>
                </a:cubicBezTo>
                <a:lnTo>
                  <a:pt x="125016" y="47625"/>
                </a:lnTo>
                <a:lnTo>
                  <a:pt x="125016" y="29766"/>
                </a:lnTo>
                <a:cubicBezTo>
                  <a:pt x="125016" y="6734"/>
                  <a:pt x="106375" y="-11906"/>
                  <a:pt x="83344" y="-11906"/>
                </a:cubicBezTo>
                <a:cubicBezTo>
                  <a:pt x="60313" y="-11906"/>
                  <a:pt x="41672" y="6734"/>
                  <a:pt x="41672" y="29766"/>
                </a:cubicBezTo>
                <a:lnTo>
                  <a:pt x="41672" y="47625"/>
                </a:lnTo>
                <a:close/>
                <a:moveTo>
                  <a:pt x="50602" y="65484"/>
                </a:moveTo>
                <a:cubicBezTo>
                  <a:pt x="55530" y="65484"/>
                  <a:pt x="59531" y="69486"/>
                  <a:pt x="59531" y="74414"/>
                </a:cubicBezTo>
                <a:cubicBezTo>
                  <a:pt x="59531" y="79342"/>
                  <a:pt x="55530" y="83344"/>
                  <a:pt x="50602" y="83344"/>
                </a:cubicBezTo>
                <a:cubicBezTo>
                  <a:pt x="45673" y="83344"/>
                  <a:pt x="41672" y="79342"/>
                  <a:pt x="41672" y="74414"/>
                </a:cubicBezTo>
                <a:cubicBezTo>
                  <a:pt x="41672" y="69486"/>
                  <a:pt x="45673" y="65484"/>
                  <a:pt x="50602" y="65484"/>
                </a:cubicBezTo>
                <a:close/>
                <a:moveTo>
                  <a:pt x="107156" y="74414"/>
                </a:moveTo>
                <a:cubicBezTo>
                  <a:pt x="107156" y="69486"/>
                  <a:pt x="111158" y="65484"/>
                  <a:pt x="116086" y="65484"/>
                </a:cubicBezTo>
                <a:cubicBezTo>
                  <a:pt x="121014" y="65484"/>
                  <a:pt x="125016" y="69486"/>
                  <a:pt x="125016" y="74414"/>
                </a:cubicBezTo>
                <a:cubicBezTo>
                  <a:pt x="125016" y="79342"/>
                  <a:pt x="121014" y="83344"/>
                  <a:pt x="116086" y="83344"/>
                </a:cubicBezTo>
                <a:cubicBezTo>
                  <a:pt x="111158" y="83344"/>
                  <a:pt x="107156" y="79342"/>
                  <a:pt x="107156" y="74414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2" name="Text 10"/>
          <p:cNvSpPr/>
          <p:nvPr/>
        </p:nvSpPr>
        <p:spPr>
          <a:xfrm>
            <a:off x="870496" y="2362200"/>
            <a:ext cx="5076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Reusable Pouches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70496" y="2628900"/>
            <a:ext cx="5067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Cotton, jute, or recycled PET bags. Serves a second purpose — storage, shopping, travel. Extends brand visibility.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00050" y="32385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00050" y="32385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6" name="Shape 14"/>
          <p:cNvSpPr/>
          <p:nvPr/>
        </p:nvSpPr>
        <p:spPr>
          <a:xfrm>
            <a:off x="566738" y="33909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11906"/>
                </a:moveTo>
                <a:cubicBezTo>
                  <a:pt x="190500" y="52127"/>
                  <a:pt x="161999" y="85688"/>
                  <a:pt x="124123" y="93538"/>
                </a:cubicBezTo>
                <a:cubicBezTo>
                  <a:pt x="121183" y="71921"/>
                  <a:pt x="111472" y="52462"/>
                  <a:pt x="97148" y="37393"/>
                </a:cubicBezTo>
                <a:cubicBezTo>
                  <a:pt x="112068" y="14883"/>
                  <a:pt x="137629" y="0"/>
                  <a:pt x="166688" y="0"/>
                </a:cubicBezTo>
                <a:lnTo>
                  <a:pt x="178594" y="0"/>
                </a:lnTo>
                <a:cubicBezTo>
                  <a:pt x="185179" y="0"/>
                  <a:pt x="190500" y="5321"/>
                  <a:pt x="190500" y="11906"/>
                </a:cubicBezTo>
                <a:close/>
                <a:moveTo>
                  <a:pt x="0" y="35719"/>
                </a:moveTo>
                <a:cubicBezTo>
                  <a:pt x="0" y="29133"/>
                  <a:pt x="5321" y="23812"/>
                  <a:pt x="11906" y="23812"/>
                </a:cubicBezTo>
                <a:lnTo>
                  <a:pt x="23812" y="23812"/>
                </a:lnTo>
                <a:cubicBezTo>
                  <a:pt x="69838" y="23812"/>
                  <a:pt x="107156" y="61131"/>
                  <a:pt x="107156" y="107156"/>
                </a:cubicBezTo>
                <a:lnTo>
                  <a:pt x="107156" y="178594"/>
                </a:lnTo>
                <a:cubicBezTo>
                  <a:pt x="107156" y="185179"/>
                  <a:pt x="101836" y="190500"/>
                  <a:pt x="95250" y="190500"/>
                </a:cubicBezTo>
                <a:cubicBezTo>
                  <a:pt x="88664" y="190500"/>
                  <a:pt x="83344" y="185179"/>
                  <a:pt x="83344" y="178594"/>
                </a:cubicBezTo>
                <a:lnTo>
                  <a:pt x="83344" y="119063"/>
                </a:lnTo>
                <a:cubicBezTo>
                  <a:pt x="37319" y="119063"/>
                  <a:pt x="0" y="81744"/>
                  <a:pt x="0" y="35719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17" name="Text 15"/>
          <p:cNvSpPr/>
          <p:nvPr/>
        </p:nvSpPr>
        <p:spPr>
          <a:xfrm>
            <a:off x="865138" y="3390900"/>
            <a:ext cx="5076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Plantable Paper Inserts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5138" y="3657600"/>
            <a:ext cx="5067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Seed paper cards that grow into plants. 100% recycled paper with visible fibers. Message + sustainability combined.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1250" y="11811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191250" y="11811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1" name="Shape 19"/>
          <p:cNvSpPr/>
          <p:nvPr/>
        </p:nvSpPr>
        <p:spPr>
          <a:xfrm>
            <a:off x="6381750" y="1333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6624" y="153479"/>
                </a:moveTo>
                <a:lnTo>
                  <a:pt x="37021" y="53876"/>
                </a:lnTo>
                <a:cubicBezTo>
                  <a:pt x="28687" y="65559"/>
                  <a:pt x="23812" y="79846"/>
                  <a:pt x="23812" y="95250"/>
                </a:cubicBezTo>
                <a:cubicBezTo>
                  <a:pt x="23812" y="134689"/>
                  <a:pt x="55811" y="166688"/>
                  <a:pt x="95250" y="166688"/>
                </a:cubicBezTo>
                <a:cubicBezTo>
                  <a:pt x="110691" y="166688"/>
                  <a:pt x="124978" y="161813"/>
                  <a:pt x="136624" y="153479"/>
                </a:cubicBezTo>
                <a:close/>
                <a:moveTo>
                  <a:pt x="153479" y="136624"/>
                </a:moveTo>
                <a:cubicBezTo>
                  <a:pt x="161813" y="124941"/>
                  <a:pt x="166688" y="110654"/>
                  <a:pt x="166688" y="95250"/>
                </a:cubicBezTo>
                <a:cubicBezTo>
                  <a:pt x="166688" y="55811"/>
                  <a:pt x="134689" y="23812"/>
                  <a:pt x="95250" y="23812"/>
                </a:cubicBezTo>
                <a:cubicBezTo>
                  <a:pt x="79809" y="23812"/>
                  <a:pt x="65522" y="28687"/>
                  <a:pt x="53876" y="37021"/>
                </a:cubicBezTo>
                <a:lnTo>
                  <a:pt x="153479" y="136624"/>
                </a:ln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2" name="Text 20"/>
          <p:cNvSpPr/>
          <p:nvPr/>
        </p:nvSpPr>
        <p:spPr>
          <a:xfrm>
            <a:off x="6707088" y="13335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Avoid Plastic Window Boxes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707088" y="1600200"/>
            <a:ext cx="50196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Unless absolutely required for product visibility. Use die-cut cardboard windows instead.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91250" y="22098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91250" y="22098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6" name="Shape 24"/>
          <p:cNvSpPr/>
          <p:nvPr/>
        </p:nvSpPr>
        <p:spPr>
          <a:xfrm>
            <a:off x="6362700" y="23622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27" name="Text 25"/>
          <p:cNvSpPr/>
          <p:nvPr/>
        </p:nvSpPr>
        <p:spPr>
          <a:xfrm>
            <a:off x="6666905" y="2362200"/>
            <a:ext cx="5067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Protective Packaging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66905" y="2628900"/>
            <a:ext cx="5057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Molded pulp instead of foam. Corrugated inserts instead of bubble wrap. Paper-based tape instead of plastic.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91250" y="3238500"/>
            <a:ext cx="5619750" cy="952500"/>
          </a:xfrm>
          <a:custGeom>
            <a:avLst/>
            <a:gdLst/>
            <a:ahLst/>
            <a:cxnLst/>
            <a:rect l="l" t="t" r="r" b="b"/>
            <a:pathLst>
              <a:path w="5619750" h="952500">
                <a:moveTo>
                  <a:pt x="38100" y="0"/>
                </a:moveTo>
                <a:lnTo>
                  <a:pt x="5543550" y="0"/>
                </a:lnTo>
                <a:cubicBezTo>
                  <a:pt x="5585606" y="0"/>
                  <a:pt x="5619750" y="34144"/>
                  <a:pt x="5619750" y="76200"/>
                </a:cubicBezTo>
                <a:lnTo>
                  <a:pt x="5619750" y="876300"/>
                </a:lnTo>
                <a:cubicBezTo>
                  <a:pt x="5619750" y="918356"/>
                  <a:pt x="5585606" y="952500"/>
                  <a:pt x="5543550" y="952500"/>
                </a:cubicBez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91250" y="3238500"/>
            <a:ext cx="38100" cy="952500"/>
          </a:xfrm>
          <a:custGeom>
            <a:avLst/>
            <a:gdLst/>
            <a:ahLst/>
            <a:cxnLst/>
            <a:rect l="l" t="t" r="r" b="b"/>
            <a:pathLst>
              <a:path w="38100" h="952500">
                <a:moveTo>
                  <a:pt x="38100" y="0"/>
                </a:moveTo>
                <a:lnTo>
                  <a:pt x="38100" y="0"/>
                </a:lnTo>
                <a:lnTo>
                  <a:pt x="38100" y="952500"/>
                </a:lnTo>
                <a:lnTo>
                  <a:pt x="38100" y="952500"/>
                </a:lnTo>
                <a:cubicBezTo>
                  <a:pt x="17072" y="952500"/>
                  <a:pt x="0" y="935428"/>
                  <a:pt x="0" y="914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1" name="Shape 29"/>
          <p:cNvSpPr/>
          <p:nvPr/>
        </p:nvSpPr>
        <p:spPr>
          <a:xfrm>
            <a:off x="6376988" y="33909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19621" y="25598"/>
                </a:moveTo>
                <a:cubicBezTo>
                  <a:pt x="122448" y="20799"/>
                  <a:pt x="127583" y="17859"/>
                  <a:pt x="133127" y="17859"/>
                </a:cubicBezTo>
                <a:lnTo>
                  <a:pt x="133945" y="17859"/>
                </a:lnTo>
                <a:cubicBezTo>
                  <a:pt x="142168" y="17859"/>
                  <a:pt x="148828" y="24519"/>
                  <a:pt x="148828" y="32742"/>
                </a:cubicBezTo>
                <a:cubicBezTo>
                  <a:pt x="148828" y="40965"/>
                  <a:pt x="142168" y="47625"/>
                  <a:pt x="133945" y="47625"/>
                </a:cubicBezTo>
                <a:lnTo>
                  <a:pt x="106673" y="47625"/>
                </a:lnTo>
                <a:lnTo>
                  <a:pt x="119621" y="25598"/>
                </a:lnTo>
                <a:close/>
                <a:moveTo>
                  <a:pt x="70879" y="25598"/>
                </a:moveTo>
                <a:lnTo>
                  <a:pt x="83827" y="47625"/>
                </a:lnTo>
                <a:lnTo>
                  <a:pt x="56555" y="47625"/>
                </a:lnTo>
                <a:cubicBezTo>
                  <a:pt x="48332" y="47625"/>
                  <a:pt x="41672" y="40965"/>
                  <a:pt x="41672" y="32742"/>
                </a:cubicBezTo>
                <a:cubicBezTo>
                  <a:pt x="41672" y="24519"/>
                  <a:pt x="48332" y="17859"/>
                  <a:pt x="56555" y="17859"/>
                </a:cubicBezTo>
                <a:lnTo>
                  <a:pt x="57373" y="17859"/>
                </a:lnTo>
                <a:cubicBezTo>
                  <a:pt x="62917" y="17859"/>
                  <a:pt x="68089" y="20799"/>
                  <a:pt x="70879" y="25598"/>
                </a:cubicBezTo>
                <a:close/>
                <a:moveTo>
                  <a:pt x="104217" y="16557"/>
                </a:moveTo>
                <a:lnTo>
                  <a:pt x="95250" y="31812"/>
                </a:lnTo>
                <a:lnTo>
                  <a:pt x="86283" y="16557"/>
                </a:lnTo>
                <a:cubicBezTo>
                  <a:pt x="80256" y="6288"/>
                  <a:pt x="69242" y="0"/>
                  <a:pt x="57373" y="0"/>
                </a:cubicBezTo>
                <a:lnTo>
                  <a:pt x="56555" y="0"/>
                </a:lnTo>
                <a:cubicBezTo>
                  <a:pt x="38472" y="0"/>
                  <a:pt x="23812" y="14660"/>
                  <a:pt x="23812" y="32742"/>
                </a:cubicBezTo>
                <a:cubicBezTo>
                  <a:pt x="23812" y="38100"/>
                  <a:pt x="25115" y="43160"/>
                  <a:pt x="27384" y="47625"/>
                </a:cubicBezTo>
                <a:lnTo>
                  <a:pt x="11906" y="47625"/>
                </a:lnTo>
                <a:cubicBezTo>
                  <a:pt x="5321" y="47625"/>
                  <a:pt x="0" y="52946"/>
                  <a:pt x="0" y="59531"/>
                </a:cubicBezTo>
                <a:lnTo>
                  <a:pt x="0" y="71438"/>
                </a:lnTo>
                <a:cubicBezTo>
                  <a:pt x="0" y="78023"/>
                  <a:pt x="5321" y="83344"/>
                  <a:pt x="11906" y="83344"/>
                </a:cubicBezTo>
                <a:lnTo>
                  <a:pt x="178594" y="83344"/>
                </a:lnTo>
                <a:cubicBezTo>
                  <a:pt x="185179" y="83344"/>
                  <a:pt x="190500" y="78023"/>
                  <a:pt x="190500" y="71438"/>
                </a:cubicBezTo>
                <a:lnTo>
                  <a:pt x="190500" y="59531"/>
                </a:lnTo>
                <a:cubicBezTo>
                  <a:pt x="190500" y="52946"/>
                  <a:pt x="185179" y="47625"/>
                  <a:pt x="178594" y="47625"/>
                </a:cubicBezTo>
                <a:lnTo>
                  <a:pt x="163116" y="47625"/>
                </a:lnTo>
                <a:cubicBezTo>
                  <a:pt x="165385" y="43160"/>
                  <a:pt x="166688" y="38100"/>
                  <a:pt x="166688" y="32742"/>
                </a:cubicBezTo>
                <a:cubicBezTo>
                  <a:pt x="166688" y="14660"/>
                  <a:pt x="152028" y="0"/>
                  <a:pt x="133945" y="0"/>
                </a:cubicBezTo>
                <a:lnTo>
                  <a:pt x="133127" y="0"/>
                </a:lnTo>
                <a:cubicBezTo>
                  <a:pt x="121258" y="0"/>
                  <a:pt x="110244" y="6288"/>
                  <a:pt x="104217" y="16520"/>
                </a:cubicBezTo>
                <a:close/>
                <a:moveTo>
                  <a:pt x="178594" y="101203"/>
                </a:moveTo>
                <a:lnTo>
                  <a:pt x="104180" y="101203"/>
                </a:lnTo>
                <a:lnTo>
                  <a:pt x="104180" y="178594"/>
                </a:lnTo>
                <a:lnTo>
                  <a:pt x="154781" y="178594"/>
                </a:lnTo>
                <a:cubicBezTo>
                  <a:pt x="167915" y="178594"/>
                  <a:pt x="178594" y="167915"/>
                  <a:pt x="178594" y="154781"/>
                </a:cubicBezTo>
                <a:lnTo>
                  <a:pt x="178594" y="101203"/>
                </a:lnTo>
                <a:close/>
                <a:moveTo>
                  <a:pt x="86320" y="101203"/>
                </a:moveTo>
                <a:lnTo>
                  <a:pt x="11906" y="101203"/>
                </a:lnTo>
                <a:lnTo>
                  <a:pt x="11906" y="154781"/>
                </a:lnTo>
                <a:cubicBezTo>
                  <a:pt x="11906" y="167915"/>
                  <a:pt x="22585" y="178594"/>
                  <a:pt x="35719" y="178594"/>
                </a:cubicBezTo>
                <a:lnTo>
                  <a:pt x="86320" y="178594"/>
                </a:lnTo>
                <a:lnTo>
                  <a:pt x="86320" y="101203"/>
                </a:ln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2" name="Text 30"/>
          <p:cNvSpPr/>
          <p:nvPr/>
        </p:nvSpPr>
        <p:spPr>
          <a:xfrm>
            <a:off x="6694587" y="3390900"/>
            <a:ext cx="5038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Unboxing Experience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694587" y="3657600"/>
            <a:ext cx="5029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Layered reveal, tissue paper with brand stamp, handwritten-style note. Sustainability + delight.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81000" y="4343400"/>
            <a:ext cx="11430000" cy="723900"/>
          </a:xfrm>
          <a:custGeom>
            <a:avLst/>
            <a:gdLst/>
            <a:ahLst/>
            <a:cxnLst/>
            <a:rect l="l" t="t" r="r" b="b"/>
            <a:pathLst>
              <a:path w="11430000" h="723900">
                <a:moveTo>
                  <a:pt x="76198" y="0"/>
                </a:moveTo>
                <a:lnTo>
                  <a:pt x="11353802" y="0"/>
                </a:lnTo>
                <a:cubicBezTo>
                  <a:pt x="11395857" y="0"/>
                  <a:pt x="11430000" y="34143"/>
                  <a:pt x="11430000" y="76198"/>
                </a:cubicBezTo>
                <a:lnTo>
                  <a:pt x="11430000" y="647702"/>
                </a:lnTo>
                <a:cubicBezTo>
                  <a:pt x="11430000" y="689757"/>
                  <a:pt x="11395857" y="723900"/>
                  <a:pt x="113538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Shape 33"/>
          <p:cNvSpPr/>
          <p:nvPr/>
        </p:nvSpPr>
        <p:spPr>
          <a:xfrm>
            <a:off x="547688" y="45910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971550" y="4495800"/>
            <a:ext cx="5143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Goal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71550" y="4724400"/>
            <a:ext cx="5133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Recipient should feel the sustainability intention without feeling the packaging is "cheap."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0213330" y="4514850"/>
            <a:ext cx="1447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Perceived value ↑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0213330" y="4705350"/>
            <a:ext cx="1447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Environmental impact ↓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WHY MERCH STORY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End-to-End Execution Partner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200150"/>
            <a:ext cx="3705225" cy="2019300"/>
          </a:xfrm>
          <a:custGeom>
            <a:avLst/>
            <a:gdLst/>
            <a:ahLst/>
            <a:cxnLst/>
            <a:rect l="l" t="t" r="r" b="b"/>
            <a:pathLst>
              <a:path w="3705225" h="20193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943092"/>
                </a:lnTo>
                <a:cubicBezTo>
                  <a:pt x="3705225" y="1985180"/>
                  <a:pt x="3671105" y="2019300"/>
                  <a:pt x="3629017" y="2019300"/>
                </a:cubicBezTo>
                <a:lnTo>
                  <a:pt x="76208" y="2019300"/>
                </a:lnTo>
                <a:cubicBezTo>
                  <a:pt x="34120" y="2019300"/>
                  <a:pt x="0" y="1985180"/>
                  <a:pt x="0" y="194309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81000" y="12001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4097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23900" y="15621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35719"/>
                </a:moveTo>
                <a:cubicBezTo>
                  <a:pt x="0" y="23887"/>
                  <a:pt x="9599" y="14288"/>
                  <a:pt x="21431" y="14288"/>
                </a:cubicBezTo>
                <a:lnTo>
                  <a:pt x="64294" y="14288"/>
                </a:lnTo>
                <a:cubicBezTo>
                  <a:pt x="76126" y="14288"/>
                  <a:pt x="85725" y="23887"/>
                  <a:pt x="85725" y="35719"/>
                </a:cubicBezTo>
                <a:lnTo>
                  <a:pt x="85725" y="42863"/>
                </a:lnTo>
                <a:lnTo>
                  <a:pt x="142875" y="42863"/>
                </a:lnTo>
                <a:lnTo>
                  <a:pt x="142875" y="35719"/>
                </a:lnTo>
                <a:cubicBezTo>
                  <a:pt x="142875" y="23887"/>
                  <a:pt x="152474" y="14288"/>
                  <a:pt x="164306" y="14288"/>
                </a:cubicBezTo>
                <a:lnTo>
                  <a:pt x="207169" y="14288"/>
                </a:lnTo>
                <a:cubicBezTo>
                  <a:pt x="219001" y="14288"/>
                  <a:pt x="228600" y="23887"/>
                  <a:pt x="228600" y="35719"/>
                </a:cubicBezTo>
                <a:lnTo>
                  <a:pt x="228600" y="78581"/>
                </a:lnTo>
                <a:cubicBezTo>
                  <a:pt x="228600" y="90413"/>
                  <a:pt x="219001" y="100013"/>
                  <a:pt x="207169" y="100013"/>
                </a:cubicBezTo>
                <a:lnTo>
                  <a:pt x="164306" y="100013"/>
                </a:lnTo>
                <a:cubicBezTo>
                  <a:pt x="152474" y="100013"/>
                  <a:pt x="142875" y="90413"/>
                  <a:pt x="142875" y="78581"/>
                </a:cubicBezTo>
                <a:lnTo>
                  <a:pt x="142875" y="71438"/>
                </a:lnTo>
                <a:lnTo>
                  <a:pt x="85725" y="71438"/>
                </a:lnTo>
                <a:lnTo>
                  <a:pt x="85725" y="78581"/>
                </a:lnTo>
                <a:cubicBezTo>
                  <a:pt x="85725" y="81841"/>
                  <a:pt x="84966" y="84966"/>
                  <a:pt x="83671" y="87734"/>
                </a:cubicBezTo>
                <a:lnTo>
                  <a:pt x="114300" y="128588"/>
                </a:lnTo>
                <a:lnTo>
                  <a:pt x="150019" y="128588"/>
                </a:lnTo>
                <a:cubicBezTo>
                  <a:pt x="161851" y="128588"/>
                  <a:pt x="171450" y="138187"/>
                  <a:pt x="171450" y="150019"/>
                </a:cubicBezTo>
                <a:lnTo>
                  <a:pt x="171450" y="192881"/>
                </a:lnTo>
                <a:cubicBezTo>
                  <a:pt x="171450" y="204713"/>
                  <a:pt x="161851" y="214313"/>
                  <a:pt x="150019" y="214313"/>
                </a:cubicBezTo>
                <a:lnTo>
                  <a:pt x="107156" y="214313"/>
                </a:lnTo>
                <a:cubicBezTo>
                  <a:pt x="95324" y="214313"/>
                  <a:pt x="85725" y="204713"/>
                  <a:pt x="85725" y="192881"/>
                </a:cubicBezTo>
                <a:lnTo>
                  <a:pt x="85725" y="150019"/>
                </a:lnTo>
                <a:cubicBezTo>
                  <a:pt x="85725" y="146759"/>
                  <a:pt x="86484" y="143634"/>
                  <a:pt x="87779" y="140866"/>
                </a:cubicBezTo>
                <a:lnTo>
                  <a:pt x="57150" y="100013"/>
                </a:lnTo>
                <a:lnTo>
                  <a:pt x="21431" y="100013"/>
                </a:lnTo>
                <a:cubicBezTo>
                  <a:pt x="9599" y="100013"/>
                  <a:pt x="0" y="90413"/>
                  <a:pt x="0" y="78581"/>
                </a:cubicBezTo>
                <a:lnTo>
                  <a:pt x="0" y="35719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Text 6"/>
          <p:cNvSpPr/>
          <p:nvPr/>
        </p:nvSpPr>
        <p:spPr>
          <a:xfrm>
            <a:off x="571500" y="2057400"/>
            <a:ext cx="3409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End-to-End Service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1500" y="2400300"/>
            <a:ext cx="33909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Sourcing + sampling + branding + fulfillment from a single partner. No coordination headaches. One point of contact.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241750" y="1200150"/>
            <a:ext cx="3705225" cy="2019300"/>
          </a:xfrm>
          <a:custGeom>
            <a:avLst/>
            <a:gdLst/>
            <a:ahLst/>
            <a:cxnLst/>
            <a:rect l="l" t="t" r="r" b="b"/>
            <a:pathLst>
              <a:path w="3705225" h="20193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943092"/>
                </a:lnTo>
                <a:cubicBezTo>
                  <a:pt x="3705225" y="1985180"/>
                  <a:pt x="3671105" y="2019300"/>
                  <a:pt x="3629017" y="2019300"/>
                </a:cubicBezTo>
                <a:lnTo>
                  <a:pt x="76208" y="2019300"/>
                </a:lnTo>
                <a:cubicBezTo>
                  <a:pt x="34120" y="2019300"/>
                  <a:pt x="0" y="1985180"/>
                  <a:pt x="0" y="194309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41750" y="12001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2" name="Shape 10"/>
          <p:cNvSpPr/>
          <p:nvPr/>
        </p:nvSpPr>
        <p:spPr>
          <a:xfrm>
            <a:off x="4432250" y="14097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584650" y="15621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0428" y="2991"/>
                </a:moveTo>
                <a:cubicBezTo>
                  <a:pt x="213286" y="268"/>
                  <a:pt x="217438" y="-714"/>
                  <a:pt x="221278" y="536"/>
                </a:cubicBezTo>
                <a:cubicBezTo>
                  <a:pt x="225653" y="2009"/>
                  <a:pt x="228600" y="6117"/>
                  <a:pt x="228600" y="10716"/>
                </a:cubicBezTo>
                <a:lnTo>
                  <a:pt x="228600" y="94164"/>
                </a:lnTo>
                <a:cubicBezTo>
                  <a:pt x="228600" y="152742"/>
                  <a:pt x="180335" y="200025"/>
                  <a:pt x="121980" y="200025"/>
                </a:cubicBezTo>
                <a:cubicBezTo>
                  <a:pt x="87600" y="200025"/>
                  <a:pt x="57954" y="177924"/>
                  <a:pt x="47193" y="147027"/>
                </a:cubicBezTo>
                <a:cubicBezTo>
                  <a:pt x="31388" y="160779"/>
                  <a:pt x="21431" y="181005"/>
                  <a:pt x="21431" y="203597"/>
                </a:cubicBezTo>
                <a:cubicBezTo>
                  <a:pt x="21431" y="209535"/>
                  <a:pt x="16654" y="214313"/>
                  <a:pt x="10716" y="214313"/>
                </a:cubicBezTo>
                <a:cubicBezTo>
                  <a:pt x="4777" y="214313"/>
                  <a:pt x="0" y="209535"/>
                  <a:pt x="0" y="203597"/>
                </a:cubicBezTo>
                <a:cubicBezTo>
                  <a:pt x="0" y="170155"/>
                  <a:pt x="17056" y="140687"/>
                  <a:pt x="42907" y="123364"/>
                </a:cubicBezTo>
                <a:cubicBezTo>
                  <a:pt x="58668" y="112827"/>
                  <a:pt x="77465" y="107156"/>
                  <a:pt x="96441" y="107156"/>
                </a:cubicBezTo>
                <a:lnTo>
                  <a:pt x="132159" y="107156"/>
                </a:lnTo>
                <a:cubicBezTo>
                  <a:pt x="138098" y="107156"/>
                  <a:pt x="142875" y="102379"/>
                  <a:pt x="142875" y="96441"/>
                </a:cubicBezTo>
                <a:cubicBezTo>
                  <a:pt x="142875" y="90502"/>
                  <a:pt x="138098" y="85725"/>
                  <a:pt x="132159" y="85725"/>
                </a:cubicBezTo>
                <a:lnTo>
                  <a:pt x="96441" y="85725"/>
                </a:lnTo>
                <a:cubicBezTo>
                  <a:pt x="78715" y="85725"/>
                  <a:pt x="61927" y="89654"/>
                  <a:pt x="46881" y="96664"/>
                </a:cubicBezTo>
                <a:cubicBezTo>
                  <a:pt x="57284" y="65410"/>
                  <a:pt x="86707" y="42863"/>
                  <a:pt x="121444" y="42863"/>
                </a:cubicBezTo>
                <a:cubicBezTo>
                  <a:pt x="151090" y="42863"/>
                  <a:pt x="173147" y="32995"/>
                  <a:pt x="187836" y="23217"/>
                </a:cubicBezTo>
                <a:cubicBezTo>
                  <a:pt x="196408" y="17502"/>
                  <a:pt x="203686" y="10671"/>
                  <a:pt x="210473" y="2991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4" name="Text 12"/>
          <p:cNvSpPr/>
          <p:nvPr/>
        </p:nvSpPr>
        <p:spPr>
          <a:xfrm>
            <a:off x="4432250" y="2057400"/>
            <a:ext cx="3409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Eco-Friendly Catalog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32250" y="2400300"/>
            <a:ext cx="3390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Curated selection of cork, bamboo, plantable, rPET, FSC-certified options. Sustainability without compromise.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02501" y="1200150"/>
            <a:ext cx="3705225" cy="2019300"/>
          </a:xfrm>
          <a:custGeom>
            <a:avLst/>
            <a:gdLst/>
            <a:ahLst/>
            <a:cxnLst/>
            <a:rect l="l" t="t" r="r" b="b"/>
            <a:pathLst>
              <a:path w="3705225" h="20193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943092"/>
                </a:lnTo>
                <a:cubicBezTo>
                  <a:pt x="3705225" y="1985180"/>
                  <a:pt x="3671105" y="2019300"/>
                  <a:pt x="3629017" y="2019300"/>
                </a:cubicBezTo>
                <a:lnTo>
                  <a:pt x="76208" y="2019300"/>
                </a:lnTo>
                <a:cubicBezTo>
                  <a:pt x="34120" y="2019300"/>
                  <a:pt x="0" y="1985180"/>
                  <a:pt x="0" y="194309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102501" y="12001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8" name="Shape 16"/>
          <p:cNvSpPr/>
          <p:nvPr/>
        </p:nvSpPr>
        <p:spPr>
          <a:xfrm>
            <a:off x="8293001" y="14097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459688" y="15621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09791" y="-11564"/>
                </a:moveTo>
                <a:cubicBezTo>
                  <a:pt x="103808" y="-15225"/>
                  <a:pt x="96262" y="-15225"/>
                  <a:pt x="90279" y="-11564"/>
                </a:cubicBezTo>
                <a:cubicBezTo>
                  <a:pt x="79385" y="-4911"/>
                  <a:pt x="72643" y="-3125"/>
                  <a:pt x="59874" y="-3393"/>
                </a:cubicBezTo>
                <a:cubicBezTo>
                  <a:pt x="52864" y="-3572"/>
                  <a:pt x="46345" y="223"/>
                  <a:pt x="42952" y="6385"/>
                </a:cubicBezTo>
                <a:cubicBezTo>
                  <a:pt x="36835" y="17591"/>
                  <a:pt x="31879" y="22547"/>
                  <a:pt x="20672" y="28664"/>
                </a:cubicBezTo>
                <a:cubicBezTo>
                  <a:pt x="14511" y="32013"/>
                  <a:pt x="10760" y="38576"/>
                  <a:pt x="10894" y="45586"/>
                </a:cubicBezTo>
                <a:cubicBezTo>
                  <a:pt x="11207" y="58356"/>
                  <a:pt x="9376" y="65097"/>
                  <a:pt x="2724" y="75992"/>
                </a:cubicBezTo>
                <a:cubicBezTo>
                  <a:pt x="-938" y="81975"/>
                  <a:pt x="-938" y="89520"/>
                  <a:pt x="2724" y="95503"/>
                </a:cubicBezTo>
                <a:cubicBezTo>
                  <a:pt x="9376" y="106397"/>
                  <a:pt x="11162" y="113139"/>
                  <a:pt x="10894" y="125909"/>
                </a:cubicBezTo>
                <a:cubicBezTo>
                  <a:pt x="10716" y="132918"/>
                  <a:pt x="14511" y="139437"/>
                  <a:pt x="20672" y="142830"/>
                </a:cubicBezTo>
                <a:cubicBezTo>
                  <a:pt x="30540" y="148233"/>
                  <a:pt x="35540" y="152698"/>
                  <a:pt x="40809" y="161359"/>
                </a:cubicBezTo>
                <a:lnTo>
                  <a:pt x="19065" y="204713"/>
                </a:lnTo>
                <a:cubicBezTo>
                  <a:pt x="16431" y="210026"/>
                  <a:pt x="18574" y="216456"/>
                  <a:pt x="23842" y="219090"/>
                </a:cubicBezTo>
                <a:lnTo>
                  <a:pt x="62240" y="238289"/>
                </a:lnTo>
                <a:cubicBezTo>
                  <a:pt x="67374" y="240834"/>
                  <a:pt x="73625" y="238914"/>
                  <a:pt x="76393" y="233913"/>
                </a:cubicBezTo>
                <a:lnTo>
                  <a:pt x="99968" y="191453"/>
                </a:lnTo>
                <a:lnTo>
                  <a:pt x="123542" y="233913"/>
                </a:lnTo>
                <a:cubicBezTo>
                  <a:pt x="126310" y="238914"/>
                  <a:pt x="132561" y="240878"/>
                  <a:pt x="137696" y="238289"/>
                </a:cubicBezTo>
                <a:lnTo>
                  <a:pt x="176093" y="219090"/>
                </a:lnTo>
                <a:cubicBezTo>
                  <a:pt x="181407" y="216456"/>
                  <a:pt x="183550" y="210026"/>
                  <a:pt x="180871" y="204713"/>
                </a:cubicBezTo>
                <a:lnTo>
                  <a:pt x="159172" y="161315"/>
                </a:lnTo>
                <a:cubicBezTo>
                  <a:pt x="164396" y="152653"/>
                  <a:pt x="169441" y="148188"/>
                  <a:pt x="179308" y="142786"/>
                </a:cubicBezTo>
                <a:cubicBezTo>
                  <a:pt x="185470" y="139437"/>
                  <a:pt x="189220" y="132874"/>
                  <a:pt x="189086" y="125864"/>
                </a:cubicBezTo>
                <a:cubicBezTo>
                  <a:pt x="188774" y="113094"/>
                  <a:pt x="190604" y="106353"/>
                  <a:pt x="197257" y="95458"/>
                </a:cubicBezTo>
                <a:cubicBezTo>
                  <a:pt x="200918" y="89475"/>
                  <a:pt x="200918" y="81930"/>
                  <a:pt x="197257" y="75947"/>
                </a:cubicBezTo>
                <a:cubicBezTo>
                  <a:pt x="190604" y="65053"/>
                  <a:pt x="188818" y="58311"/>
                  <a:pt x="189086" y="45541"/>
                </a:cubicBezTo>
                <a:cubicBezTo>
                  <a:pt x="189265" y="38532"/>
                  <a:pt x="185470" y="32013"/>
                  <a:pt x="179308" y="28620"/>
                </a:cubicBezTo>
                <a:cubicBezTo>
                  <a:pt x="168101" y="22503"/>
                  <a:pt x="163145" y="17547"/>
                  <a:pt x="157029" y="6340"/>
                </a:cubicBezTo>
                <a:cubicBezTo>
                  <a:pt x="153680" y="179"/>
                  <a:pt x="147117" y="-3572"/>
                  <a:pt x="140107" y="-3438"/>
                </a:cubicBezTo>
                <a:cubicBezTo>
                  <a:pt x="127337" y="-3125"/>
                  <a:pt x="120595" y="-4956"/>
                  <a:pt x="109701" y="-11609"/>
                </a:cubicBezTo>
                <a:close/>
                <a:moveTo>
                  <a:pt x="100013" y="42863"/>
                </a:moveTo>
                <a:cubicBezTo>
                  <a:pt x="123669" y="42863"/>
                  <a:pt x="142875" y="62069"/>
                  <a:pt x="142875" y="85725"/>
                </a:cubicBezTo>
                <a:cubicBezTo>
                  <a:pt x="142875" y="109381"/>
                  <a:pt x="123669" y="128588"/>
                  <a:pt x="100013" y="128588"/>
                </a:cubicBezTo>
                <a:cubicBezTo>
                  <a:pt x="76356" y="128588"/>
                  <a:pt x="57150" y="109381"/>
                  <a:pt x="57150" y="85725"/>
                </a:cubicBezTo>
                <a:cubicBezTo>
                  <a:pt x="57150" y="62069"/>
                  <a:pt x="76356" y="42863"/>
                  <a:pt x="100012" y="4286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0" name="Text 18"/>
          <p:cNvSpPr/>
          <p:nvPr/>
        </p:nvSpPr>
        <p:spPr>
          <a:xfrm>
            <a:off x="8293001" y="2057400"/>
            <a:ext cx="3409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High-Quality Branding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293001" y="2400300"/>
            <a:ext cx="3390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Embossing, embroidery, UV printing, laser engraving with premium finishing. Subtle, not loud.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81000" y="3390900"/>
            <a:ext cx="3705225" cy="1809750"/>
          </a:xfrm>
          <a:custGeom>
            <a:avLst/>
            <a:gdLst/>
            <a:ahLst/>
            <a:cxnLst/>
            <a:rect l="l" t="t" r="r" b="b"/>
            <a:pathLst>
              <a:path w="3705225" h="18097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733541"/>
                </a:lnTo>
                <a:cubicBezTo>
                  <a:pt x="3705225" y="1775602"/>
                  <a:pt x="3671077" y="1809750"/>
                  <a:pt x="3629016" y="1809750"/>
                </a:cubicBezTo>
                <a:lnTo>
                  <a:pt x="76209" y="1809750"/>
                </a:lnTo>
                <a:cubicBezTo>
                  <a:pt x="34148" y="1809750"/>
                  <a:pt x="0" y="1775602"/>
                  <a:pt x="0" y="1733541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81000" y="339090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4" name="Shape 22"/>
          <p:cNvSpPr/>
          <p:nvPr/>
        </p:nvSpPr>
        <p:spPr>
          <a:xfrm>
            <a:off x="571500" y="3600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738188" y="37528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28575"/>
                </a:moveTo>
                <a:cubicBezTo>
                  <a:pt x="0" y="20672"/>
                  <a:pt x="6385" y="14288"/>
                  <a:pt x="14288" y="14288"/>
                </a:cubicBezTo>
                <a:lnTo>
                  <a:pt x="50006" y="14288"/>
                </a:lnTo>
                <a:cubicBezTo>
                  <a:pt x="85502" y="14288"/>
                  <a:pt x="114300" y="43086"/>
                  <a:pt x="114300" y="78581"/>
                </a:cubicBezTo>
                <a:cubicBezTo>
                  <a:pt x="114300" y="102825"/>
                  <a:pt x="100905" y="123899"/>
                  <a:pt x="81082" y="134883"/>
                </a:cubicBezTo>
                <a:lnTo>
                  <a:pt x="99387" y="195917"/>
                </a:lnTo>
                <a:cubicBezTo>
                  <a:pt x="101664" y="203463"/>
                  <a:pt x="97378" y="211455"/>
                  <a:pt x="89788" y="213687"/>
                </a:cubicBezTo>
                <a:cubicBezTo>
                  <a:pt x="82198" y="215920"/>
                  <a:pt x="74250" y="211678"/>
                  <a:pt x="72018" y="204088"/>
                </a:cubicBezTo>
                <a:lnTo>
                  <a:pt x="53623" y="142786"/>
                </a:lnTo>
                <a:cubicBezTo>
                  <a:pt x="52417" y="142830"/>
                  <a:pt x="51212" y="142875"/>
                  <a:pt x="50006" y="142875"/>
                </a:cubicBezTo>
                <a:lnTo>
                  <a:pt x="28575" y="142875"/>
                </a:lnTo>
                <a:lnTo>
                  <a:pt x="28575" y="200025"/>
                </a:lnTo>
                <a:cubicBezTo>
                  <a:pt x="28575" y="207928"/>
                  <a:pt x="22190" y="214313"/>
                  <a:pt x="14288" y="214313"/>
                </a:cubicBezTo>
                <a:cubicBezTo>
                  <a:pt x="6385" y="214313"/>
                  <a:pt x="0" y="207928"/>
                  <a:pt x="0" y="200025"/>
                </a:cubicBezTo>
                <a:lnTo>
                  <a:pt x="0" y="28575"/>
                </a:lnTo>
                <a:close/>
                <a:moveTo>
                  <a:pt x="28575" y="114300"/>
                </a:moveTo>
                <a:lnTo>
                  <a:pt x="50006" y="114300"/>
                </a:lnTo>
                <a:cubicBezTo>
                  <a:pt x="69741" y="114300"/>
                  <a:pt x="85725" y="98316"/>
                  <a:pt x="85725" y="78581"/>
                </a:cubicBezTo>
                <a:cubicBezTo>
                  <a:pt x="85725" y="58847"/>
                  <a:pt x="69741" y="42863"/>
                  <a:pt x="50006" y="42863"/>
                </a:cubicBezTo>
                <a:lnTo>
                  <a:pt x="28575" y="42863"/>
                </a:lnTo>
                <a:lnTo>
                  <a:pt x="28575" y="114300"/>
                </a:lnTo>
                <a:close/>
                <a:moveTo>
                  <a:pt x="155868" y="100013"/>
                </a:moveTo>
                <a:lnTo>
                  <a:pt x="171450" y="100013"/>
                </a:lnTo>
                <a:cubicBezTo>
                  <a:pt x="179353" y="100013"/>
                  <a:pt x="185738" y="106397"/>
                  <a:pt x="185738" y="114300"/>
                </a:cubicBezTo>
                <a:cubicBezTo>
                  <a:pt x="185738" y="122203"/>
                  <a:pt x="179353" y="128588"/>
                  <a:pt x="171450" y="128588"/>
                </a:cubicBezTo>
                <a:lnTo>
                  <a:pt x="155868" y="128588"/>
                </a:lnTo>
                <a:cubicBezTo>
                  <a:pt x="152653" y="128588"/>
                  <a:pt x="150019" y="131222"/>
                  <a:pt x="150019" y="134436"/>
                </a:cubicBezTo>
                <a:cubicBezTo>
                  <a:pt x="150019" y="136981"/>
                  <a:pt x="151671" y="139214"/>
                  <a:pt x="154082" y="140018"/>
                </a:cubicBezTo>
                <a:lnTo>
                  <a:pt x="176138" y="147117"/>
                </a:lnTo>
                <a:cubicBezTo>
                  <a:pt x="190381" y="151715"/>
                  <a:pt x="200025" y="164931"/>
                  <a:pt x="200025" y="179889"/>
                </a:cubicBezTo>
                <a:cubicBezTo>
                  <a:pt x="200025" y="198909"/>
                  <a:pt x="184621" y="214313"/>
                  <a:pt x="165601" y="214313"/>
                </a:cubicBezTo>
                <a:lnTo>
                  <a:pt x="142875" y="214313"/>
                </a:lnTo>
                <a:cubicBezTo>
                  <a:pt x="134972" y="214313"/>
                  <a:pt x="128588" y="207928"/>
                  <a:pt x="128588" y="200025"/>
                </a:cubicBezTo>
                <a:cubicBezTo>
                  <a:pt x="128588" y="192122"/>
                  <a:pt x="134972" y="185738"/>
                  <a:pt x="142875" y="185738"/>
                </a:cubicBezTo>
                <a:lnTo>
                  <a:pt x="165601" y="185738"/>
                </a:lnTo>
                <a:cubicBezTo>
                  <a:pt x="168816" y="185738"/>
                  <a:pt x="171450" y="183103"/>
                  <a:pt x="171450" y="179889"/>
                </a:cubicBezTo>
                <a:cubicBezTo>
                  <a:pt x="171450" y="177344"/>
                  <a:pt x="169798" y="175111"/>
                  <a:pt x="167387" y="174308"/>
                </a:cubicBezTo>
                <a:lnTo>
                  <a:pt x="145331" y="167208"/>
                </a:lnTo>
                <a:cubicBezTo>
                  <a:pt x="131088" y="162610"/>
                  <a:pt x="121444" y="149394"/>
                  <a:pt x="121444" y="134436"/>
                </a:cubicBezTo>
                <a:cubicBezTo>
                  <a:pt x="121444" y="115416"/>
                  <a:pt x="136847" y="100013"/>
                  <a:pt x="155868" y="100013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6" name="Text 24"/>
          <p:cNvSpPr/>
          <p:nvPr/>
        </p:nvSpPr>
        <p:spPr>
          <a:xfrm>
            <a:off x="571500" y="4248150"/>
            <a:ext cx="3409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Bulk Pricing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71500" y="4591050"/>
            <a:ext cx="3390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Competitive rates with transparent pricing. Tiered discounts for volume. No hidden costs.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241750" y="3390900"/>
            <a:ext cx="3705225" cy="1809750"/>
          </a:xfrm>
          <a:custGeom>
            <a:avLst/>
            <a:gdLst/>
            <a:ahLst/>
            <a:cxnLst/>
            <a:rect l="l" t="t" r="r" b="b"/>
            <a:pathLst>
              <a:path w="3705225" h="18097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733541"/>
                </a:lnTo>
                <a:cubicBezTo>
                  <a:pt x="3705225" y="1775602"/>
                  <a:pt x="3671077" y="1809750"/>
                  <a:pt x="3629016" y="1809750"/>
                </a:cubicBezTo>
                <a:lnTo>
                  <a:pt x="76209" y="1809750"/>
                </a:lnTo>
                <a:cubicBezTo>
                  <a:pt x="34148" y="1809750"/>
                  <a:pt x="0" y="1775602"/>
                  <a:pt x="0" y="1733541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241750" y="339090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0" name="Shape 28"/>
          <p:cNvSpPr/>
          <p:nvPr/>
        </p:nvSpPr>
        <p:spPr>
          <a:xfrm>
            <a:off x="4432250" y="3600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56075" y="375285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28575" y="42863"/>
                </a:moveTo>
                <a:cubicBezTo>
                  <a:pt x="28575" y="27102"/>
                  <a:pt x="41389" y="14288"/>
                  <a:pt x="57150" y="14288"/>
                </a:cubicBezTo>
                <a:lnTo>
                  <a:pt x="185738" y="14288"/>
                </a:lnTo>
                <a:cubicBezTo>
                  <a:pt x="201498" y="14288"/>
                  <a:pt x="214313" y="27102"/>
                  <a:pt x="214313" y="42863"/>
                </a:cubicBezTo>
                <a:lnTo>
                  <a:pt x="214313" y="57150"/>
                </a:lnTo>
                <a:lnTo>
                  <a:pt x="236949" y="57150"/>
                </a:lnTo>
                <a:cubicBezTo>
                  <a:pt x="244539" y="57150"/>
                  <a:pt x="251817" y="60141"/>
                  <a:pt x="257175" y="65499"/>
                </a:cubicBezTo>
                <a:lnTo>
                  <a:pt x="277401" y="85725"/>
                </a:lnTo>
                <a:cubicBezTo>
                  <a:pt x="282759" y="91083"/>
                  <a:pt x="285750" y="98361"/>
                  <a:pt x="285750" y="105951"/>
                </a:cubicBezTo>
                <a:lnTo>
                  <a:pt x="285750" y="171450"/>
                </a:lnTo>
                <a:cubicBezTo>
                  <a:pt x="285750" y="187211"/>
                  <a:pt x="272936" y="200025"/>
                  <a:pt x="257175" y="200025"/>
                </a:cubicBezTo>
                <a:lnTo>
                  <a:pt x="255702" y="200025"/>
                </a:lnTo>
                <a:cubicBezTo>
                  <a:pt x="251058" y="216500"/>
                  <a:pt x="235878" y="228600"/>
                  <a:pt x="217884" y="228600"/>
                </a:cubicBezTo>
                <a:cubicBezTo>
                  <a:pt x="199891" y="228600"/>
                  <a:pt x="184755" y="216500"/>
                  <a:pt x="180067" y="200025"/>
                </a:cubicBezTo>
                <a:lnTo>
                  <a:pt x="134258" y="200025"/>
                </a:lnTo>
                <a:cubicBezTo>
                  <a:pt x="129614" y="216500"/>
                  <a:pt x="114434" y="228600"/>
                  <a:pt x="96441" y="228600"/>
                </a:cubicBezTo>
                <a:cubicBezTo>
                  <a:pt x="78447" y="228600"/>
                  <a:pt x="63311" y="216500"/>
                  <a:pt x="58623" y="200025"/>
                </a:cubicBezTo>
                <a:lnTo>
                  <a:pt x="57150" y="200025"/>
                </a:lnTo>
                <a:cubicBezTo>
                  <a:pt x="41389" y="200025"/>
                  <a:pt x="28575" y="187211"/>
                  <a:pt x="28575" y="171450"/>
                </a:cubicBezTo>
                <a:lnTo>
                  <a:pt x="28575" y="150019"/>
                </a:lnTo>
                <a:lnTo>
                  <a:pt x="10716" y="150019"/>
                </a:lnTo>
                <a:cubicBezTo>
                  <a:pt x="4777" y="150019"/>
                  <a:pt x="0" y="145241"/>
                  <a:pt x="0" y="139303"/>
                </a:cubicBezTo>
                <a:cubicBezTo>
                  <a:pt x="0" y="133365"/>
                  <a:pt x="4777" y="128588"/>
                  <a:pt x="10716" y="128588"/>
                </a:cubicBezTo>
                <a:lnTo>
                  <a:pt x="60722" y="128588"/>
                </a:lnTo>
                <a:cubicBezTo>
                  <a:pt x="66660" y="128588"/>
                  <a:pt x="71438" y="123810"/>
                  <a:pt x="71438" y="117872"/>
                </a:cubicBezTo>
                <a:cubicBezTo>
                  <a:pt x="71438" y="111934"/>
                  <a:pt x="66660" y="107156"/>
                  <a:pt x="60722" y="107156"/>
                </a:cubicBezTo>
                <a:lnTo>
                  <a:pt x="10716" y="107156"/>
                </a:lnTo>
                <a:cubicBezTo>
                  <a:pt x="4777" y="107156"/>
                  <a:pt x="0" y="102379"/>
                  <a:pt x="0" y="96441"/>
                </a:cubicBezTo>
                <a:cubicBezTo>
                  <a:pt x="0" y="90502"/>
                  <a:pt x="4777" y="85725"/>
                  <a:pt x="10716" y="85725"/>
                </a:cubicBezTo>
                <a:lnTo>
                  <a:pt x="89297" y="85725"/>
                </a:lnTo>
                <a:cubicBezTo>
                  <a:pt x="95235" y="85725"/>
                  <a:pt x="100013" y="80948"/>
                  <a:pt x="100013" y="75009"/>
                </a:cubicBezTo>
                <a:cubicBezTo>
                  <a:pt x="100013" y="69071"/>
                  <a:pt x="95235" y="64294"/>
                  <a:pt x="89297" y="64294"/>
                </a:cubicBezTo>
                <a:lnTo>
                  <a:pt x="10716" y="64294"/>
                </a:lnTo>
                <a:cubicBezTo>
                  <a:pt x="4777" y="64294"/>
                  <a:pt x="0" y="59516"/>
                  <a:pt x="0" y="53578"/>
                </a:cubicBezTo>
                <a:cubicBezTo>
                  <a:pt x="0" y="47640"/>
                  <a:pt x="4777" y="42863"/>
                  <a:pt x="10716" y="42863"/>
                </a:cubicBezTo>
                <a:lnTo>
                  <a:pt x="28575" y="42863"/>
                </a:lnTo>
                <a:close/>
                <a:moveTo>
                  <a:pt x="257175" y="128588"/>
                </a:moveTo>
                <a:lnTo>
                  <a:pt x="257175" y="105951"/>
                </a:lnTo>
                <a:lnTo>
                  <a:pt x="236949" y="85725"/>
                </a:lnTo>
                <a:lnTo>
                  <a:pt x="214313" y="85725"/>
                </a:lnTo>
                <a:lnTo>
                  <a:pt x="214313" y="128588"/>
                </a:lnTo>
                <a:lnTo>
                  <a:pt x="257175" y="128588"/>
                </a:lnTo>
                <a:close/>
                <a:moveTo>
                  <a:pt x="114300" y="189309"/>
                </a:moveTo>
                <a:cubicBezTo>
                  <a:pt x="114300" y="179453"/>
                  <a:pt x="106297" y="171450"/>
                  <a:pt x="96441" y="171450"/>
                </a:cubicBezTo>
                <a:cubicBezTo>
                  <a:pt x="86584" y="171450"/>
                  <a:pt x="78581" y="179453"/>
                  <a:pt x="78581" y="189309"/>
                </a:cubicBezTo>
                <a:cubicBezTo>
                  <a:pt x="78581" y="199166"/>
                  <a:pt x="86584" y="207169"/>
                  <a:pt x="96441" y="207169"/>
                </a:cubicBezTo>
                <a:cubicBezTo>
                  <a:pt x="106297" y="207169"/>
                  <a:pt x="114300" y="199166"/>
                  <a:pt x="114300" y="189309"/>
                </a:cubicBezTo>
                <a:close/>
                <a:moveTo>
                  <a:pt x="217884" y="207169"/>
                </a:moveTo>
                <a:cubicBezTo>
                  <a:pt x="227741" y="207169"/>
                  <a:pt x="235744" y="199166"/>
                  <a:pt x="235744" y="189309"/>
                </a:cubicBezTo>
                <a:cubicBezTo>
                  <a:pt x="235744" y="179453"/>
                  <a:pt x="227741" y="171450"/>
                  <a:pt x="217884" y="171450"/>
                </a:cubicBezTo>
                <a:cubicBezTo>
                  <a:pt x="208028" y="171450"/>
                  <a:pt x="200025" y="179453"/>
                  <a:pt x="200025" y="189309"/>
                </a:cubicBezTo>
                <a:cubicBezTo>
                  <a:pt x="200025" y="199166"/>
                  <a:pt x="208028" y="207169"/>
                  <a:pt x="217884" y="207169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2" name="Text 30"/>
          <p:cNvSpPr/>
          <p:nvPr/>
        </p:nvSpPr>
        <p:spPr>
          <a:xfrm>
            <a:off x="4432250" y="4248150"/>
            <a:ext cx="3409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Pan-India Delivery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432250" y="4591050"/>
            <a:ext cx="3390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Single-point logistics management. Multi-city coordination. Tracking and proof of delivery.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102501" y="3390900"/>
            <a:ext cx="3705225" cy="1809750"/>
          </a:xfrm>
          <a:custGeom>
            <a:avLst/>
            <a:gdLst/>
            <a:ahLst/>
            <a:cxnLst/>
            <a:rect l="l" t="t" r="r" b="b"/>
            <a:pathLst>
              <a:path w="3705225" h="18097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1733541"/>
                </a:lnTo>
                <a:cubicBezTo>
                  <a:pt x="3705225" y="1775602"/>
                  <a:pt x="3671077" y="1809750"/>
                  <a:pt x="3629016" y="1809750"/>
                </a:cubicBezTo>
                <a:lnTo>
                  <a:pt x="76209" y="1809750"/>
                </a:lnTo>
                <a:cubicBezTo>
                  <a:pt x="34148" y="1809750"/>
                  <a:pt x="0" y="1775602"/>
                  <a:pt x="0" y="1733541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8102501" y="339090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6" name="Shape 34"/>
          <p:cNvSpPr/>
          <p:nvPr/>
        </p:nvSpPr>
        <p:spPr>
          <a:xfrm>
            <a:off x="8293001" y="36004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445401" y="37528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89297" y="21431"/>
                </a:moveTo>
                <a:lnTo>
                  <a:pt x="139303" y="21431"/>
                </a:lnTo>
                <a:cubicBezTo>
                  <a:pt x="141268" y="21431"/>
                  <a:pt x="142875" y="23039"/>
                  <a:pt x="142875" y="25003"/>
                </a:cubicBezTo>
                <a:lnTo>
                  <a:pt x="142875" y="42863"/>
                </a:lnTo>
                <a:lnTo>
                  <a:pt x="85725" y="42863"/>
                </a:lnTo>
                <a:lnTo>
                  <a:pt x="85725" y="25003"/>
                </a:lnTo>
                <a:cubicBezTo>
                  <a:pt x="85725" y="23039"/>
                  <a:pt x="87332" y="21431"/>
                  <a:pt x="89297" y="21431"/>
                </a:cubicBezTo>
                <a:close/>
                <a:moveTo>
                  <a:pt x="64294" y="25003"/>
                </a:moveTo>
                <a:lnTo>
                  <a:pt x="64294" y="42863"/>
                </a:lnTo>
                <a:lnTo>
                  <a:pt x="28575" y="42863"/>
                </a:lnTo>
                <a:cubicBezTo>
                  <a:pt x="12814" y="42863"/>
                  <a:pt x="0" y="55677"/>
                  <a:pt x="0" y="71438"/>
                </a:cubicBezTo>
                <a:lnTo>
                  <a:pt x="0" y="114300"/>
                </a:lnTo>
                <a:lnTo>
                  <a:pt x="228600" y="114300"/>
                </a:lnTo>
                <a:lnTo>
                  <a:pt x="228600" y="71438"/>
                </a:lnTo>
                <a:cubicBezTo>
                  <a:pt x="228600" y="55677"/>
                  <a:pt x="215786" y="42863"/>
                  <a:pt x="200025" y="42863"/>
                </a:cubicBezTo>
                <a:lnTo>
                  <a:pt x="164306" y="42863"/>
                </a:lnTo>
                <a:lnTo>
                  <a:pt x="164306" y="25003"/>
                </a:lnTo>
                <a:cubicBezTo>
                  <a:pt x="164306" y="11207"/>
                  <a:pt x="153099" y="0"/>
                  <a:pt x="139303" y="0"/>
                </a:cubicBezTo>
                <a:lnTo>
                  <a:pt x="89297" y="0"/>
                </a:lnTo>
                <a:cubicBezTo>
                  <a:pt x="75501" y="0"/>
                  <a:pt x="64294" y="11207"/>
                  <a:pt x="64294" y="25003"/>
                </a:cubicBezTo>
                <a:close/>
                <a:moveTo>
                  <a:pt x="228600" y="135731"/>
                </a:moveTo>
                <a:lnTo>
                  <a:pt x="142875" y="135731"/>
                </a:lnTo>
                <a:lnTo>
                  <a:pt x="142875" y="142875"/>
                </a:lnTo>
                <a:cubicBezTo>
                  <a:pt x="142875" y="150778"/>
                  <a:pt x="136490" y="157163"/>
                  <a:pt x="128588" y="157163"/>
                </a:cubicBezTo>
                <a:lnTo>
                  <a:pt x="100013" y="157163"/>
                </a:lnTo>
                <a:cubicBezTo>
                  <a:pt x="92110" y="157163"/>
                  <a:pt x="85725" y="150778"/>
                  <a:pt x="85725" y="142875"/>
                </a:cubicBezTo>
                <a:lnTo>
                  <a:pt x="85725" y="135731"/>
                </a:lnTo>
                <a:lnTo>
                  <a:pt x="0" y="135731"/>
                </a:ln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200025" y="214313"/>
                </a:lnTo>
                <a:cubicBezTo>
                  <a:pt x="215786" y="214313"/>
                  <a:pt x="228600" y="201498"/>
                  <a:pt x="228600" y="185738"/>
                </a:cubicBezTo>
                <a:lnTo>
                  <a:pt x="228600" y="135731"/>
                </a:ln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8" name="Text 36"/>
          <p:cNvSpPr/>
          <p:nvPr/>
        </p:nvSpPr>
        <p:spPr>
          <a:xfrm>
            <a:off x="8293001" y="4248150"/>
            <a:ext cx="3409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Corporate Workflow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293001" y="4591050"/>
            <a:ext cx="3390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Formal quotes, sample approvals, production tracking, GST invoicing. Enterprise-ready processes.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1000" y="5353050"/>
            <a:ext cx="11430000" cy="723900"/>
          </a:xfrm>
          <a:custGeom>
            <a:avLst/>
            <a:gdLst/>
            <a:ahLst/>
            <a:cxnLst/>
            <a:rect l="l" t="t" r="r" b="b"/>
            <a:pathLst>
              <a:path w="11430000" h="723900">
                <a:moveTo>
                  <a:pt x="76198" y="0"/>
                </a:moveTo>
                <a:lnTo>
                  <a:pt x="11353802" y="0"/>
                </a:lnTo>
                <a:cubicBezTo>
                  <a:pt x="11395857" y="0"/>
                  <a:pt x="11430000" y="34143"/>
                  <a:pt x="11430000" y="76198"/>
                </a:cubicBezTo>
                <a:lnTo>
                  <a:pt x="11430000" y="647702"/>
                </a:lnTo>
                <a:cubicBezTo>
                  <a:pt x="11430000" y="689757"/>
                  <a:pt x="11395857" y="723900"/>
                  <a:pt x="113538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1" name="Shape 39"/>
          <p:cNvSpPr/>
          <p:nvPr/>
        </p:nvSpPr>
        <p:spPr>
          <a:xfrm>
            <a:off x="547688" y="5600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87300" y="42863"/>
                </a:moveTo>
                <a:cubicBezTo>
                  <a:pt x="179889" y="42863"/>
                  <a:pt x="172700" y="44872"/>
                  <a:pt x="166405" y="48533"/>
                </a:cubicBezTo>
                <a:cubicBezTo>
                  <a:pt x="159350" y="41389"/>
                  <a:pt x="151135" y="35406"/>
                  <a:pt x="142071" y="30897"/>
                </a:cubicBezTo>
                <a:cubicBezTo>
                  <a:pt x="154662" y="20181"/>
                  <a:pt x="170691" y="14288"/>
                  <a:pt x="187300" y="14288"/>
                </a:cubicBezTo>
                <a:cubicBezTo>
                  <a:pt x="225876" y="14288"/>
                  <a:pt x="257175" y="45541"/>
                  <a:pt x="257175" y="84162"/>
                </a:cubicBezTo>
                <a:cubicBezTo>
                  <a:pt x="257175" y="102691"/>
                  <a:pt x="249808" y="120461"/>
                  <a:pt x="236726" y="133543"/>
                </a:cubicBezTo>
                <a:lnTo>
                  <a:pt x="204981" y="165289"/>
                </a:lnTo>
                <a:cubicBezTo>
                  <a:pt x="191899" y="178371"/>
                  <a:pt x="174129" y="185738"/>
                  <a:pt x="155600" y="185738"/>
                </a:cubicBezTo>
                <a:cubicBezTo>
                  <a:pt x="117024" y="185738"/>
                  <a:pt x="85725" y="154484"/>
                  <a:pt x="85725" y="115863"/>
                </a:cubicBezTo>
                <a:cubicBezTo>
                  <a:pt x="85725" y="115193"/>
                  <a:pt x="85725" y="114523"/>
                  <a:pt x="85770" y="113854"/>
                </a:cubicBezTo>
                <a:cubicBezTo>
                  <a:pt x="85993" y="105951"/>
                  <a:pt x="92556" y="99745"/>
                  <a:pt x="100459" y="99968"/>
                </a:cubicBezTo>
                <a:cubicBezTo>
                  <a:pt x="108362" y="100191"/>
                  <a:pt x="114568" y="106754"/>
                  <a:pt x="114345" y="114657"/>
                </a:cubicBezTo>
                <a:cubicBezTo>
                  <a:pt x="114345" y="115059"/>
                  <a:pt x="114345" y="115461"/>
                  <a:pt x="114345" y="115818"/>
                </a:cubicBezTo>
                <a:cubicBezTo>
                  <a:pt x="114345" y="138633"/>
                  <a:pt x="132829" y="157118"/>
                  <a:pt x="155644" y="157118"/>
                </a:cubicBezTo>
                <a:cubicBezTo>
                  <a:pt x="166583" y="157118"/>
                  <a:pt x="177076" y="152787"/>
                  <a:pt x="184845" y="145018"/>
                </a:cubicBezTo>
                <a:lnTo>
                  <a:pt x="216590" y="113273"/>
                </a:lnTo>
                <a:cubicBezTo>
                  <a:pt x="224314" y="105549"/>
                  <a:pt x="228689" y="95012"/>
                  <a:pt x="228689" y="84073"/>
                </a:cubicBezTo>
                <a:cubicBezTo>
                  <a:pt x="228689" y="61258"/>
                  <a:pt x="210205" y="42773"/>
                  <a:pt x="187389" y="42773"/>
                </a:cubicBezTo>
                <a:close/>
                <a:moveTo>
                  <a:pt x="122873" y="77376"/>
                </a:moveTo>
                <a:cubicBezTo>
                  <a:pt x="122024" y="77019"/>
                  <a:pt x="121176" y="76527"/>
                  <a:pt x="120417" y="75992"/>
                </a:cubicBezTo>
                <a:cubicBezTo>
                  <a:pt x="114791" y="73089"/>
                  <a:pt x="108362" y="71438"/>
                  <a:pt x="101620" y="71438"/>
                </a:cubicBezTo>
                <a:cubicBezTo>
                  <a:pt x="90681" y="71438"/>
                  <a:pt x="80189" y="75768"/>
                  <a:pt x="72420" y="83537"/>
                </a:cubicBezTo>
                <a:lnTo>
                  <a:pt x="40675" y="115282"/>
                </a:lnTo>
                <a:cubicBezTo>
                  <a:pt x="32951" y="123006"/>
                  <a:pt x="28575" y="133543"/>
                  <a:pt x="28575" y="144482"/>
                </a:cubicBezTo>
                <a:cubicBezTo>
                  <a:pt x="28575" y="167298"/>
                  <a:pt x="47059" y="185782"/>
                  <a:pt x="69875" y="185782"/>
                </a:cubicBezTo>
                <a:cubicBezTo>
                  <a:pt x="77242" y="185782"/>
                  <a:pt x="84430" y="183818"/>
                  <a:pt x="90726" y="180156"/>
                </a:cubicBezTo>
                <a:cubicBezTo>
                  <a:pt x="97780" y="187300"/>
                  <a:pt x="105995" y="193283"/>
                  <a:pt x="115104" y="197793"/>
                </a:cubicBezTo>
                <a:cubicBezTo>
                  <a:pt x="102513" y="208464"/>
                  <a:pt x="86529" y="214402"/>
                  <a:pt x="69875" y="214402"/>
                </a:cubicBezTo>
                <a:cubicBezTo>
                  <a:pt x="31299" y="214402"/>
                  <a:pt x="0" y="183148"/>
                  <a:pt x="0" y="144527"/>
                </a:cubicBezTo>
                <a:cubicBezTo>
                  <a:pt x="0" y="125998"/>
                  <a:pt x="7367" y="108228"/>
                  <a:pt x="20449" y="95146"/>
                </a:cubicBezTo>
                <a:lnTo>
                  <a:pt x="52194" y="63401"/>
                </a:lnTo>
                <a:cubicBezTo>
                  <a:pt x="65276" y="50319"/>
                  <a:pt x="83046" y="42952"/>
                  <a:pt x="101575" y="42952"/>
                </a:cubicBezTo>
                <a:cubicBezTo>
                  <a:pt x="140241" y="42952"/>
                  <a:pt x="171450" y="74474"/>
                  <a:pt x="171450" y="113005"/>
                </a:cubicBezTo>
                <a:cubicBezTo>
                  <a:pt x="171450" y="113586"/>
                  <a:pt x="171450" y="114166"/>
                  <a:pt x="171450" y="114746"/>
                </a:cubicBezTo>
                <a:cubicBezTo>
                  <a:pt x="171271" y="122649"/>
                  <a:pt x="164708" y="128855"/>
                  <a:pt x="156805" y="128677"/>
                </a:cubicBezTo>
                <a:cubicBezTo>
                  <a:pt x="148903" y="128498"/>
                  <a:pt x="142696" y="121935"/>
                  <a:pt x="142875" y="114032"/>
                </a:cubicBezTo>
                <a:cubicBezTo>
                  <a:pt x="142875" y="113675"/>
                  <a:pt x="142875" y="113362"/>
                  <a:pt x="142875" y="113005"/>
                </a:cubicBezTo>
                <a:cubicBezTo>
                  <a:pt x="142875" y="97959"/>
                  <a:pt x="134838" y="84743"/>
                  <a:pt x="122873" y="77465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2" name="Text 40"/>
          <p:cNvSpPr/>
          <p:nvPr/>
        </p:nvSpPr>
        <p:spPr>
          <a:xfrm>
            <a:off x="971550" y="5505450"/>
            <a:ext cx="403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Merch Story Resources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71550" y="5734050"/>
            <a:ext cx="402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Deep dives into Gen-Z gifting, sustainability, and AI-era procurement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224665" y="5619750"/>
            <a:ext cx="94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Gen-Z Ideas →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0214818" y="5619750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Sustainable →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1154817" y="5619750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Era →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EXECUTION TIMELINE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Merch Story Process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668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From brief to delivery — clear milestones, no surprises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9431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E6E58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1000" y="1485900"/>
            <a:ext cx="2743200" cy="2133600"/>
          </a:xfrm>
          <a:custGeom>
            <a:avLst/>
            <a:gdLst/>
            <a:ahLst/>
            <a:cxnLst/>
            <a:rect l="l" t="t" r="r" b="b"/>
            <a:pathLst>
              <a:path w="2743200" h="2133600">
                <a:moveTo>
                  <a:pt x="76191" y="0"/>
                </a:moveTo>
                <a:lnTo>
                  <a:pt x="2667009" y="0"/>
                </a:lnTo>
                <a:cubicBezTo>
                  <a:pt x="2709060" y="0"/>
                  <a:pt x="2743200" y="34140"/>
                  <a:pt x="2743200" y="76191"/>
                </a:cubicBezTo>
                <a:lnTo>
                  <a:pt x="2743200" y="2057409"/>
                </a:lnTo>
                <a:cubicBezTo>
                  <a:pt x="2743200" y="2099460"/>
                  <a:pt x="2709060" y="2133600"/>
                  <a:pt x="2667009" y="2133600"/>
                </a:cubicBezTo>
                <a:lnTo>
                  <a:pt x="76191" y="2133600"/>
                </a:lnTo>
                <a:cubicBezTo>
                  <a:pt x="34140" y="2133600"/>
                  <a:pt x="0" y="2099460"/>
                  <a:pt x="0" y="2057409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0063" y="2362200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Day 0-2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95300" y="259080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Shortlist + Quote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0063" y="2895600"/>
            <a:ext cx="25050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Share requirements: quantity, budget, logo, delivery date. Receive curated recommendations and pricing.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276600" y="1485900"/>
            <a:ext cx="2743200" cy="2133600"/>
          </a:xfrm>
          <a:custGeom>
            <a:avLst/>
            <a:gdLst/>
            <a:ahLst/>
            <a:cxnLst/>
            <a:rect l="l" t="t" r="r" b="b"/>
            <a:pathLst>
              <a:path w="2743200" h="2133600">
                <a:moveTo>
                  <a:pt x="76191" y="0"/>
                </a:moveTo>
                <a:lnTo>
                  <a:pt x="2667009" y="0"/>
                </a:lnTo>
                <a:cubicBezTo>
                  <a:pt x="2709060" y="0"/>
                  <a:pt x="2743200" y="34140"/>
                  <a:pt x="2743200" y="76191"/>
                </a:cubicBezTo>
                <a:lnTo>
                  <a:pt x="2743200" y="2057409"/>
                </a:lnTo>
                <a:cubicBezTo>
                  <a:pt x="2743200" y="2099460"/>
                  <a:pt x="2709060" y="2133600"/>
                  <a:pt x="2667009" y="2133600"/>
                </a:cubicBezTo>
                <a:lnTo>
                  <a:pt x="76191" y="2133600"/>
                </a:lnTo>
                <a:cubicBezTo>
                  <a:pt x="34140" y="2133600"/>
                  <a:pt x="0" y="2099460"/>
                  <a:pt x="0" y="2057409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95663" y="2362200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Day 3-5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390900" y="259080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Samples + Branding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95663" y="2895600"/>
            <a:ext cx="25050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Physical samples shipped for evaluation. Digital mockups for branding approval. Iterate if needed.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72200" y="1485900"/>
            <a:ext cx="2743200" cy="2133600"/>
          </a:xfrm>
          <a:custGeom>
            <a:avLst/>
            <a:gdLst/>
            <a:ahLst/>
            <a:cxnLst/>
            <a:rect l="l" t="t" r="r" b="b"/>
            <a:pathLst>
              <a:path w="2743200" h="2133600">
                <a:moveTo>
                  <a:pt x="76191" y="0"/>
                </a:moveTo>
                <a:lnTo>
                  <a:pt x="2667009" y="0"/>
                </a:lnTo>
                <a:cubicBezTo>
                  <a:pt x="2709060" y="0"/>
                  <a:pt x="2743200" y="34140"/>
                  <a:pt x="2743200" y="76191"/>
                </a:cubicBezTo>
                <a:lnTo>
                  <a:pt x="2743200" y="2057409"/>
                </a:lnTo>
                <a:cubicBezTo>
                  <a:pt x="2743200" y="2099460"/>
                  <a:pt x="2709060" y="2133600"/>
                  <a:pt x="2667009" y="2133600"/>
                </a:cubicBezTo>
                <a:lnTo>
                  <a:pt x="76191" y="2133600"/>
                </a:lnTo>
                <a:cubicBezTo>
                  <a:pt x="34140" y="2133600"/>
                  <a:pt x="0" y="2099460"/>
                  <a:pt x="0" y="2057409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91263" y="2362200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Day 6-10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86500" y="259080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91263" y="2895600"/>
            <a:ext cx="25050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Bulk manufacturing with QC checkpoints. Mid-production photos available. Branding application.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067800" y="1485900"/>
            <a:ext cx="2743200" cy="2133600"/>
          </a:xfrm>
          <a:custGeom>
            <a:avLst/>
            <a:gdLst/>
            <a:ahLst/>
            <a:cxnLst/>
            <a:rect l="l" t="t" r="r" b="b"/>
            <a:pathLst>
              <a:path w="2743200" h="2133600">
                <a:moveTo>
                  <a:pt x="76191" y="0"/>
                </a:moveTo>
                <a:lnTo>
                  <a:pt x="2667009" y="0"/>
                </a:lnTo>
                <a:cubicBezTo>
                  <a:pt x="2709060" y="0"/>
                  <a:pt x="2743200" y="34140"/>
                  <a:pt x="2743200" y="76191"/>
                </a:cubicBezTo>
                <a:lnTo>
                  <a:pt x="2743200" y="2057409"/>
                </a:lnTo>
                <a:cubicBezTo>
                  <a:pt x="2743200" y="2099460"/>
                  <a:pt x="2709060" y="2133600"/>
                  <a:pt x="2667009" y="2133600"/>
                </a:cubicBezTo>
                <a:lnTo>
                  <a:pt x="76191" y="2133600"/>
                </a:lnTo>
                <a:cubicBezTo>
                  <a:pt x="34140" y="2133600"/>
                  <a:pt x="0" y="2099460"/>
                  <a:pt x="0" y="2057409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9186863" y="2362200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Day 11+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82100" y="259080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Fulfillment + Delivery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86863" y="2895600"/>
            <a:ext cx="25050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Packaging, final QC, pan-India dispatch with tracking. Proof of delivery for all locations.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81000" y="3771900"/>
            <a:ext cx="3705225" cy="838200"/>
          </a:xfrm>
          <a:custGeom>
            <a:avLst/>
            <a:gdLst/>
            <a:ahLst/>
            <a:cxnLst/>
            <a:rect l="l" t="t" r="r" b="b"/>
            <a:pathLst>
              <a:path w="3705225" h="838200">
                <a:moveTo>
                  <a:pt x="76201" y="0"/>
                </a:moveTo>
                <a:lnTo>
                  <a:pt x="3629024" y="0"/>
                </a:lnTo>
                <a:cubicBezTo>
                  <a:pt x="3671109" y="0"/>
                  <a:pt x="3705225" y="34116"/>
                  <a:pt x="3705225" y="76201"/>
                </a:cubicBezTo>
                <a:lnTo>
                  <a:pt x="3705225" y="761999"/>
                </a:lnTo>
                <a:cubicBezTo>
                  <a:pt x="3705225" y="804084"/>
                  <a:pt x="3671109" y="838200"/>
                  <a:pt x="3629024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E6E58">
              <a:alpha val="10196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00063" y="3924300"/>
            <a:ext cx="3467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100 units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76250" y="4152900"/>
            <a:ext cx="35147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 days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241750" y="3771900"/>
            <a:ext cx="3705225" cy="838200"/>
          </a:xfrm>
          <a:custGeom>
            <a:avLst/>
            <a:gdLst/>
            <a:ahLst/>
            <a:cxnLst/>
            <a:rect l="l" t="t" r="r" b="b"/>
            <a:pathLst>
              <a:path w="3705225" h="838200">
                <a:moveTo>
                  <a:pt x="76201" y="0"/>
                </a:moveTo>
                <a:lnTo>
                  <a:pt x="3629024" y="0"/>
                </a:lnTo>
                <a:cubicBezTo>
                  <a:pt x="3671109" y="0"/>
                  <a:pt x="3705225" y="34116"/>
                  <a:pt x="3705225" y="76201"/>
                </a:cubicBezTo>
                <a:lnTo>
                  <a:pt x="3705225" y="761999"/>
                </a:lnTo>
                <a:cubicBezTo>
                  <a:pt x="3705225" y="804084"/>
                  <a:pt x="3671109" y="838200"/>
                  <a:pt x="3629024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5D737E">
              <a:alpha val="10196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4360813" y="3924300"/>
            <a:ext cx="3467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500+ units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337000" y="4152900"/>
            <a:ext cx="35147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14-18 days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102501" y="3771900"/>
            <a:ext cx="3705225" cy="838200"/>
          </a:xfrm>
          <a:custGeom>
            <a:avLst/>
            <a:gdLst/>
            <a:ahLst/>
            <a:cxnLst/>
            <a:rect l="l" t="t" r="r" b="b"/>
            <a:pathLst>
              <a:path w="3705225" h="838200">
                <a:moveTo>
                  <a:pt x="76201" y="0"/>
                </a:moveTo>
                <a:lnTo>
                  <a:pt x="3629024" y="0"/>
                </a:lnTo>
                <a:cubicBezTo>
                  <a:pt x="3671109" y="0"/>
                  <a:pt x="3705225" y="34116"/>
                  <a:pt x="3705225" y="76201"/>
                </a:cubicBezTo>
                <a:lnTo>
                  <a:pt x="3705225" y="761999"/>
                </a:lnTo>
                <a:cubicBezTo>
                  <a:pt x="3705225" y="804084"/>
                  <a:pt x="3671109" y="838200"/>
                  <a:pt x="3629024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C3E50">
              <a:alpha val="1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8221563" y="3924300"/>
            <a:ext cx="3467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1,000+ units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197751" y="4152900"/>
            <a:ext cx="35147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2C3E5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18-25 days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81000" y="4762500"/>
            <a:ext cx="11430000" cy="419100"/>
          </a:xfrm>
          <a:custGeom>
            <a:avLst/>
            <a:gdLst/>
            <a:ahLst/>
            <a:cxnLst/>
            <a:rect l="l" t="t" r="r" b="b"/>
            <a:pathLst>
              <a:path w="11430000" h="419100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342899"/>
                </a:lnTo>
                <a:cubicBezTo>
                  <a:pt x="11430000" y="384984"/>
                  <a:pt x="11395884" y="419100"/>
                  <a:pt x="113537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2" name="Shape 30"/>
          <p:cNvSpPr/>
          <p:nvPr/>
        </p:nvSpPr>
        <p:spPr>
          <a:xfrm>
            <a:off x="3159770" y="490537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88240" y="-2578"/>
                </a:moveTo>
                <a:cubicBezTo>
                  <a:pt x="91340" y="-339"/>
                  <a:pt x="92486" y="3724"/>
                  <a:pt x="91079" y="7267"/>
                </a:cubicBezTo>
                <a:lnTo>
                  <a:pt x="70660" y="58341"/>
                </a:lnTo>
                <a:lnTo>
                  <a:pt x="108347" y="58341"/>
                </a:lnTo>
                <a:cubicBezTo>
                  <a:pt x="111863" y="58341"/>
                  <a:pt x="114988" y="60528"/>
                  <a:pt x="116186" y="63836"/>
                </a:cubicBezTo>
                <a:cubicBezTo>
                  <a:pt x="117384" y="67144"/>
                  <a:pt x="116369" y="70842"/>
                  <a:pt x="113686" y="73082"/>
                </a:cubicBezTo>
                <a:lnTo>
                  <a:pt x="38677" y="135590"/>
                </a:lnTo>
                <a:cubicBezTo>
                  <a:pt x="35734" y="138038"/>
                  <a:pt x="31540" y="138168"/>
                  <a:pt x="28441" y="135928"/>
                </a:cubicBezTo>
                <a:cubicBezTo>
                  <a:pt x="25342" y="133689"/>
                  <a:pt x="24196" y="129626"/>
                  <a:pt x="25602" y="126083"/>
                </a:cubicBezTo>
                <a:lnTo>
                  <a:pt x="46021" y="75009"/>
                </a:lnTo>
                <a:lnTo>
                  <a:pt x="8334" y="75009"/>
                </a:lnTo>
                <a:cubicBezTo>
                  <a:pt x="4818" y="75009"/>
                  <a:pt x="1693" y="72822"/>
                  <a:pt x="495" y="69514"/>
                </a:cubicBezTo>
                <a:cubicBezTo>
                  <a:pt x="-703" y="66206"/>
                  <a:pt x="313" y="62508"/>
                  <a:pt x="2995" y="60268"/>
                </a:cubicBezTo>
                <a:lnTo>
                  <a:pt x="78005" y="-2240"/>
                </a:lnTo>
                <a:cubicBezTo>
                  <a:pt x="80948" y="-4688"/>
                  <a:pt x="85141" y="-4818"/>
                  <a:pt x="88240" y="-2578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3" name="Text 31"/>
          <p:cNvSpPr/>
          <p:nvPr/>
        </p:nvSpPr>
        <p:spPr>
          <a:xfrm>
            <a:off x="690563" y="4876800"/>
            <a:ext cx="11039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Rush options available</a:t>
            </a:r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urgent requirements with 20% premium. Festive seasons add 5-7 days.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447800" y="16383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5" name="Shape 33"/>
          <p:cNvSpPr/>
          <p:nvPr/>
        </p:nvSpPr>
        <p:spPr>
          <a:xfrm>
            <a:off x="1666875" y="18288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9035" y="14288"/>
                </a:moveTo>
                <a:lnTo>
                  <a:pt x="142875" y="14288"/>
                </a:lnTo>
                <a:cubicBezTo>
                  <a:pt x="158636" y="14288"/>
                  <a:pt x="171450" y="27102"/>
                  <a:pt x="171450" y="42863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42863"/>
                </a:lnTo>
                <a:cubicBezTo>
                  <a:pt x="0" y="27102"/>
                  <a:pt x="12814" y="14288"/>
                  <a:pt x="28575" y="14288"/>
                </a:cubicBezTo>
                <a:lnTo>
                  <a:pt x="32415" y="14288"/>
                </a:lnTo>
                <a:cubicBezTo>
                  <a:pt x="37326" y="5760"/>
                  <a:pt x="46568" y="0"/>
                  <a:pt x="57150" y="0"/>
                </a:cubicBezTo>
                <a:lnTo>
                  <a:pt x="114300" y="0"/>
                </a:lnTo>
                <a:cubicBezTo>
                  <a:pt x="124882" y="0"/>
                  <a:pt x="134124" y="5760"/>
                  <a:pt x="139035" y="14288"/>
                </a:cubicBezTo>
                <a:close/>
                <a:moveTo>
                  <a:pt x="110728" y="50006"/>
                </a:moveTo>
                <a:cubicBezTo>
                  <a:pt x="116666" y="50006"/>
                  <a:pt x="121444" y="45229"/>
                  <a:pt x="121444" y="39291"/>
                </a:cubicBezTo>
                <a:cubicBezTo>
                  <a:pt x="121444" y="33352"/>
                  <a:pt x="116666" y="28575"/>
                  <a:pt x="110728" y="28575"/>
                </a:cubicBezTo>
                <a:lnTo>
                  <a:pt x="60722" y="28575"/>
                </a:lnTo>
                <a:cubicBezTo>
                  <a:pt x="54784" y="28575"/>
                  <a:pt x="50006" y="33352"/>
                  <a:pt x="50006" y="39291"/>
                </a:cubicBezTo>
                <a:cubicBezTo>
                  <a:pt x="50006" y="45229"/>
                  <a:pt x="54784" y="50006"/>
                  <a:pt x="60722" y="50006"/>
                </a:cubicBezTo>
                <a:lnTo>
                  <a:pt x="110728" y="50006"/>
                </a:lnTo>
                <a:close/>
                <a:moveTo>
                  <a:pt x="57150" y="114300"/>
                </a:moveTo>
                <a:cubicBezTo>
                  <a:pt x="57150" y="106415"/>
                  <a:pt x="50748" y="100013"/>
                  <a:pt x="42863" y="100013"/>
                </a:cubicBezTo>
                <a:cubicBezTo>
                  <a:pt x="34977" y="100013"/>
                  <a:pt x="28575" y="106415"/>
                  <a:pt x="28575" y="114300"/>
                </a:cubicBezTo>
                <a:cubicBezTo>
                  <a:pt x="28575" y="122185"/>
                  <a:pt x="34977" y="128588"/>
                  <a:pt x="42863" y="128588"/>
                </a:cubicBezTo>
                <a:cubicBezTo>
                  <a:pt x="50748" y="128588"/>
                  <a:pt x="57150" y="122185"/>
                  <a:pt x="57150" y="114300"/>
                </a:cubicBezTo>
                <a:close/>
                <a:moveTo>
                  <a:pt x="71438" y="114300"/>
                </a:moveTo>
                <a:cubicBezTo>
                  <a:pt x="71438" y="120238"/>
                  <a:pt x="76215" y="125016"/>
                  <a:pt x="82153" y="125016"/>
                </a:cubicBezTo>
                <a:lnTo>
                  <a:pt x="132159" y="125016"/>
                </a:lnTo>
                <a:cubicBezTo>
                  <a:pt x="138098" y="125016"/>
                  <a:pt x="142875" y="120238"/>
                  <a:pt x="142875" y="114300"/>
                </a:cubicBezTo>
                <a:cubicBezTo>
                  <a:pt x="142875" y="108362"/>
                  <a:pt x="138098" y="103584"/>
                  <a:pt x="132159" y="103584"/>
                </a:cubicBezTo>
                <a:lnTo>
                  <a:pt x="82153" y="103584"/>
                </a:lnTo>
                <a:cubicBezTo>
                  <a:pt x="76215" y="103584"/>
                  <a:pt x="71438" y="108362"/>
                  <a:pt x="71438" y="114300"/>
                </a:cubicBezTo>
                <a:close/>
                <a:moveTo>
                  <a:pt x="71438" y="171450"/>
                </a:moveTo>
                <a:cubicBezTo>
                  <a:pt x="71438" y="177388"/>
                  <a:pt x="76215" y="182166"/>
                  <a:pt x="82153" y="182166"/>
                </a:cubicBezTo>
                <a:lnTo>
                  <a:pt x="132159" y="182166"/>
                </a:lnTo>
                <a:cubicBezTo>
                  <a:pt x="138098" y="182166"/>
                  <a:pt x="142875" y="177388"/>
                  <a:pt x="142875" y="171450"/>
                </a:cubicBezTo>
                <a:cubicBezTo>
                  <a:pt x="142875" y="165512"/>
                  <a:pt x="138098" y="160734"/>
                  <a:pt x="132159" y="160734"/>
                </a:cubicBezTo>
                <a:lnTo>
                  <a:pt x="82153" y="160734"/>
                </a:lnTo>
                <a:cubicBezTo>
                  <a:pt x="76215" y="160734"/>
                  <a:pt x="71438" y="165512"/>
                  <a:pt x="71438" y="171450"/>
                </a:cubicBezTo>
                <a:close/>
                <a:moveTo>
                  <a:pt x="42863" y="185738"/>
                </a:moveTo>
                <a:cubicBezTo>
                  <a:pt x="50748" y="185738"/>
                  <a:pt x="57150" y="179335"/>
                  <a:pt x="57150" y="171450"/>
                </a:cubicBezTo>
                <a:cubicBezTo>
                  <a:pt x="57150" y="163565"/>
                  <a:pt x="50748" y="157163"/>
                  <a:pt x="42863" y="157163"/>
                </a:cubicBezTo>
                <a:cubicBezTo>
                  <a:pt x="34977" y="157163"/>
                  <a:pt x="28575" y="163565"/>
                  <a:pt x="28575" y="171450"/>
                </a:cubicBezTo>
                <a:cubicBezTo>
                  <a:pt x="28575" y="179335"/>
                  <a:pt x="34977" y="185738"/>
                  <a:pt x="42863" y="1857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4343400" y="16383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7" name="Shape 35"/>
          <p:cNvSpPr/>
          <p:nvPr/>
        </p:nvSpPr>
        <p:spPr>
          <a:xfrm>
            <a:off x="4533900" y="1828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52966" y="4197"/>
                </a:moveTo>
                <a:cubicBezTo>
                  <a:pt x="147384" y="-1384"/>
                  <a:pt x="138321" y="-1384"/>
                  <a:pt x="132740" y="4197"/>
                </a:cubicBezTo>
                <a:cubicBezTo>
                  <a:pt x="127159" y="9778"/>
                  <a:pt x="127159" y="18842"/>
                  <a:pt x="132740" y="24423"/>
                </a:cubicBezTo>
                <a:lnTo>
                  <a:pt x="136937" y="28575"/>
                </a:lnTo>
                <a:lnTo>
                  <a:pt x="12546" y="152966"/>
                </a:lnTo>
                <a:cubicBezTo>
                  <a:pt x="4509" y="161002"/>
                  <a:pt x="0" y="171896"/>
                  <a:pt x="0" y="183282"/>
                </a:cubicBezTo>
                <a:lnTo>
                  <a:pt x="0" y="185738"/>
                </a:lnTo>
                <a:cubicBezTo>
                  <a:pt x="0" y="209401"/>
                  <a:pt x="19199" y="228600"/>
                  <a:pt x="42863" y="228600"/>
                </a:cubicBezTo>
                <a:lnTo>
                  <a:pt x="45318" y="228600"/>
                </a:lnTo>
                <a:cubicBezTo>
                  <a:pt x="56704" y="228600"/>
                  <a:pt x="67598" y="224091"/>
                  <a:pt x="75634" y="216054"/>
                </a:cubicBezTo>
                <a:lnTo>
                  <a:pt x="200025" y="91663"/>
                </a:lnTo>
                <a:lnTo>
                  <a:pt x="204222" y="95860"/>
                </a:lnTo>
                <a:cubicBezTo>
                  <a:pt x="209803" y="101441"/>
                  <a:pt x="218867" y="101441"/>
                  <a:pt x="224448" y="95860"/>
                </a:cubicBezTo>
                <a:cubicBezTo>
                  <a:pt x="230029" y="90279"/>
                  <a:pt x="230029" y="81216"/>
                  <a:pt x="224448" y="75634"/>
                </a:cubicBezTo>
                <a:lnTo>
                  <a:pt x="153010" y="4197"/>
                </a:lnTo>
                <a:close/>
                <a:moveTo>
                  <a:pt x="91663" y="114300"/>
                </a:moveTo>
                <a:lnTo>
                  <a:pt x="157163" y="48801"/>
                </a:lnTo>
                <a:lnTo>
                  <a:pt x="179799" y="71438"/>
                </a:lnTo>
                <a:lnTo>
                  <a:pt x="136937" y="114300"/>
                </a:lnTo>
                <a:lnTo>
                  <a:pt x="91619" y="1143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7239000" y="16383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39" name="Shape 37"/>
          <p:cNvSpPr/>
          <p:nvPr/>
        </p:nvSpPr>
        <p:spPr>
          <a:xfrm>
            <a:off x="7429500" y="1828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288" y="14288"/>
                </a:moveTo>
                <a:cubicBezTo>
                  <a:pt x="6385" y="14288"/>
                  <a:pt x="0" y="20672"/>
                  <a:pt x="0" y="28575"/>
                </a:cubicBezTo>
                <a:lnTo>
                  <a:pt x="0" y="192881"/>
                </a:lnTo>
                <a:cubicBezTo>
                  <a:pt x="0" y="204713"/>
                  <a:pt x="9599" y="214313"/>
                  <a:pt x="21431" y="214313"/>
                </a:cubicBezTo>
                <a:lnTo>
                  <a:pt x="207169" y="214313"/>
                </a:lnTo>
                <a:cubicBezTo>
                  <a:pt x="219001" y="214313"/>
                  <a:pt x="228600" y="204713"/>
                  <a:pt x="228600" y="192881"/>
                </a:cubicBezTo>
                <a:lnTo>
                  <a:pt x="228600" y="67955"/>
                </a:lnTo>
                <a:cubicBezTo>
                  <a:pt x="228600" y="59829"/>
                  <a:pt x="219938" y="54694"/>
                  <a:pt x="212794" y="58534"/>
                </a:cubicBezTo>
                <a:lnTo>
                  <a:pt x="142875" y="96173"/>
                </a:lnTo>
                <a:lnTo>
                  <a:pt x="142875" y="67955"/>
                </a:lnTo>
                <a:cubicBezTo>
                  <a:pt x="142875" y="59829"/>
                  <a:pt x="134213" y="54694"/>
                  <a:pt x="127069" y="58534"/>
                </a:cubicBezTo>
                <a:lnTo>
                  <a:pt x="57150" y="96173"/>
                </a:lnTo>
                <a:lnTo>
                  <a:pt x="57150" y="28575"/>
                </a:lnTo>
                <a:cubicBezTo>
                  <a:pt x="57150" y="20672"/>
                  <a:pt x="50765" y="14288"/>
                  <a:pt x="42863" y="14288"/>
                </a:cubicBezTo>
                <a:lnTo>
                  <a:pt x="14288" y="142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0" name="Shape 38"/>
          <p:cNvSpPr/>
          <p:nvPr/>
        </p:nvSpPr>
        <p:spPr>
          <a:xfrm>
            <a:off x="10134600" y="16383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41" name="Shape 39"/>
          <p:cNvSpPr/>
          <p:nvPr/>
        </p:nvSpPr>
        <p:spPr>
          <a:xfrm>
            <a:off x="10310813" y="18288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0" y="42863"/>
                </a:moveTo>
                <a:cubicBezTo>
                  <a:pt x="0" y="27102"/>
                  <a:pt x="12814" y="14288"/>
                  <a:pt x="28575" y="14288"/>
                </a:cubicBezTo>
                <a:lnTo>
                  <a:pt x="157163" y="14288"/>
                </a:lnTo>
                <a:cubicBezTo>
                  <a:pt x="172923" y="14288"/>
                  <a:pt x="185738" y="27102"/>
                  <a:pt x="185738" y="42863"/>
                </a:cubicBezTo>
                <a:lnTo>
                  <a:pt x="185738" y="57150"/>
                </a:lnTo>
                <a:lnTo>
                  <a:pt x="208374" y="57150"/>
                </a:lnTo>
                <a:cubicBezTo>
                  <a:pt x="215964" y="57150"/>
                  <a:pt x="223242" y="60141"/>
                  <a:pt x="228600" y="65499"/>
                </a:cubicBezTo>
                <a:lnTo>
                  <a:pt x="248826" y="85725"/>
                </a:lnTo>
                <a:cubicBezTo>
                  <a:pt x="254184" y="91083"/>
                  <a:pt x="257175" y="98361"/>
                  <a:pt x="257175" y="105951"/>
                </a:cubicBezTo>
                <a:lnTo>
                  <a:pt x="257175" y="171450"/>
                </a:lnTo>
                <a:cubicBezTo>
                  <a:pt x="257175" y="187211"/>
                  <a:pt x="244361" y="200025"/>
                  <a:pt x="228600" y="200025"/>
                </a:cubicBezTo>
                <a:lnTo>
                  <a:pt x="227127" y="200025"/>
                </a:lnTo>
                <a:cubicBezTo>
                  <a:pt x="222483" y="216500"/>
                  <a:pt x="207303" y="228600"/>
                  <a:pt x="189309" y="228600"/>
                </a:cubicBezTo>
                <a:cubicBezTo>
                  <a:pt x="171316" y="228600"/>
                  <a:pt x="156180" y="216500"/>
                  <a:pt x="151492" y="200025"/>
                </a:cubicBezTo>
                <a:lnTo>
                  <a:pt x="105683" y="200025"/>
                </a:lnTo>
                <a:cubicBezTo>
                  <a:pt x="101039" y="216500"/>
                  <a:pt x="85859" y="228600"/>
                  <a:pt x="67866" y="228600"/>
                </a:cubicBezTo>
                <a:cubicBezTo>
                  <a:pt x="49872" y="228600"/>
                  <a:pt x="34736" y="216500"/>
                  <a:pt x="30048" y="200025"/>
                </a:cubicBezTo>
                <a:lnTo>
                  <a:pt x="28575" y="200025"/>
                </a:lnTo>
                <a:cubicBezTo>
                  <a:pt x="12814" y="200025"/>
                  <a:pt x="0" y="187211"/>
                  <a:pt x="0" y="171450"/>
                </a:cubicBezTo>
                <a:lnTo>
                  <a:pt x="0" y="42863"/>
                </a:lnTo>
                <a:close/>
                <a:moveTo>
                  <a:pt x="228600" y="128588"/>
                </a:moveTo>
                <a:lnTo>
                  <a:pt x="228600" y="105951"/>
                </a:lnTo>
                <a:lnTo>
                  <a:pt x="208374" y="85725"/>
                </a:lnTo>
                <a:lnTo>
                  <a:pt x="185738" y="85725"/>
                </a:lnTo>
                <a:lnTo>
                  <a:pt x="185738" y="128588"/>
                </a:lnTo>
                <a:lnTo>
                  <a:pt x="228600" y="128588"/>
                </a:lnTo>
                <a:close/>
                <a:moveTo>
                  <a:pt x="85725" y="189309"/>
                </a:moveTo>
                <a:cubicBezTo>
                  <a:pt x="85725" y="179453"/>
                  <a:pt x="77722" y="171450"/>
                  <a:pt x="67866" y="171450"/>
                </a:cubicBezTo>
                <a:cubicBezTo>
                  <a:pt x="58009" y="171450"/>
                  <a:pt x="50006" y="179453"/>
                  <a:pt x="50006" y="189309"/>
                </a:cubicBezTo>
                <a:cubicBezTo>
                  <a:pt x="50006" y="199166"/>
                  <a:pt x="58009" y="207169"/>
                  <a:pt x="67866" y="207169"/>
                </a:cubicBezTo>
                <a:cubicBezTo>
                  <a:pt x="77722" y="207169"/>
                  <a:pt x="85725" y="199166"/>
                  <a:pt x="85725" y="189309"/>
                </a:cubicBezTo>
                <a:close/>
                <a:moveTo>
                  <a:pt x="189309" y="207169"/>
                </a:moveTo>
                <a:cubicBezTo>
                  <a:pt x="199166" y="207169"/>
                  <a:pt x="207169" y="199166"/>
                  <a:pt x="207169" y="189309"/>
                </a:cubicBezTo>
                <a:cubicBezTo>
                  <a:pt x="207169" y="179453"/>
                  <a:pt x="199166" y="171450"/>
                  <a:pt x="189309" y="171450"/>
                </a:cubicBezTo>
                <a:cubicBezTo>
                  <a:pt x="179453" y="171450"/>
                  <a:pt x="171450" y="179453"/>
                  <a:pt x="171450" y="189309"/>
                </a:cubicBezTo>
                <a:cubicBezTo>
                  <a:pt x="171450" y="199166"/>
                  <a:pt x="179453" y="207169"/>
                  <a:pt x="189309" y="207169"/>
                </a:cubicBezTo>
                <a:close/>
              </a:path>
            </a:pathLst>
          </a:custGeom>
          <a:solidFill>
            <a:srgbClr val="FFFFF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unboxme.com/e8e348e02d1effff7446407a2f9e8aedd5ef6ec4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2C3E50">
                  <a:alpha val="95000"/>
                </a:srgbClr>
              </a:gs>
              <a:gs pos="50000">
                <a:srgbClr val="2C3E50">
                  <a:alpha val="90000"/>
                </a:srgbClr>
              </a:gs>
              <a:gs pos="100000">
                <a:srgbClr val="4E6E58">
                  <a:alpha val="8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1000" y="1028700"/>
            <a:ext cx="1228725" cy="342900"/>
          </a:xfrm>
          <a:custGeom>
            <a:avLst/>
            <a:gdLst/>
            <a:ahLst/>
            <a:cxnLst/>
            <a:rect l="l" t="t" r="r" b="b"/>
            <a:pathLst>
              <a:path w="1228725" h="342900">
                <a:moveTo>
                  <a:pt x="38100" y="0"/>
                </a:moveTo>
                <a:lnTo>
                  <a:pt x="1190625" y="0"/>
                </a:lnTo>
                <a:cubicBezTo>
                  <a:pt x="1211667" y="0"/>
                  <a:pt x="1228725" y="17058"/>
                  <a:pt x="1228725" y="38100"/>
                </a:cubicBezTo>
                <a:lnTo>
                  <a:pt x="1228725" y="304800"/>
                </a:lnTo>
                <a:cubicBezTo>
                  <a:pt x="1228725" y="325842"/>
                  <a:pt x="1211667" y="342900"/>
                  <a:pt x="1190625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5" name="Text 2"/>
          <p:cNvSpPr/>
          <p:nvPr/>
        </p:nvSpPr>
        <p:spPr>
          <a:xfrm>
            <a:off x="381000" y="1028700"/>
            <a:ext cx="1295400" cy="3429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GET STARTED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15240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8F7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Request Bulk Quote + Free Sampling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13360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F8F7F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Three simple steps to get started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5763" y="2633663"/>
            <a:ext cx="3648075" cy="1685925"/>
          </a:xfrm>
          <a:custGeom>
            <a:avLst/>
            <a:gdLst/>
            <a:ahLst/>
            <a:cxnLst/>
            <a:rect l="l" t="t" r="r" b="b"/>
            <a:pathLst>
              <a:path w="3648075" h="1685925">
                <a:moveTo>
                  <a:pt x="76204" y="0"/>
                </a:moveTo>
                <a:lnTo>
                  <a:pt x="3571871" y="0"/>
                </a:lnTo>
                <a:cubicBezTo>
                  <a:pt x="3613957" y="0"/>
                  <a:pt x="3648075" y="34118"/>
                  <a:pt x="3648075" y="76204"/>
                </a:cubicBezTo>
                <a:lnTo>
                  <a:pt x="3648075" y="1609721"/>
                </a:lnTo>
                <a:cubicBezTo>
                  <a:pt x="3648075" y="1651807"/>
                  <a:pt x="3613957" y="1685925"/>
                  <a:pt x="3571871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 w="12700">
            <a:solidFill>
              <a:srgbClr val="F8F7F5">
                <a:alpha val="2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81025" y="28289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0" name="Text 7"/>
          <p:cNvSpPr/>
          <p:nvPr/>
        </p:nvSpPr>
        <p:spPr>
          <a:xfrm>
            <a:off x="776734" y="2924175"/>
            <a:ext cx="161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81025" y="3400425"/>
            <a:ext cx="3343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Share Your Requirements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81025" y="3743325"/>
            <a:ext cx="33242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City, quantity, budget per employee, logo file, delivery date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271963" y="2633663"/>
            <a:ext cx="3648075" cy="1685925"/>
          </a:xfrm>
          <a:custGeom>
            <a:avLst/>
            <a:gdLst/>
            <a:ahLst/>
            <a:cxnLst/>
            <a:rect l="l" t="t" r="r" b="b"/>
            <a:pathLst>
              <a:path w="3648075" h="1685925">
                <a:moveTo>
                  <a:pt x="76204" y="0"/>
                </a:moveTo>
                <a:lnTo>
                  <a:pt x="3571871" y="0"/>
                </a:lnTo>
                <a:cubicBezTo>
                  <a:pt x="3613957" y="0"/>
                  <a:pt x="3648075" y="34118"/>
                  <a:pt x="3648075" y="76204"/>
                </a:cubicBezTo>
                <a:lnTo>
                  <a:pt x="3648075" y="1609721"/>
                </a:lnTo>
                <a:cubicBezTo>
                  <a:pt x="3648075" y="1651807"/>
                  <a:pt x="3613957" y="1685925"/>
                  <a:pt x="3571871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 w="12700">
            <a:solidFill>
              <a:srgbClr val="F8F7F5">
                <a:alpha val="20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467225" y="28289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5" name="Text 12"/>
          <p:cNvSpPr/>
          <p:nvPr/>
        </p:nvSpPr>
        <p:spPr>
          <a:xfrm>
            <a:off x="4644628" y="2924175"/>
            <a:ext cx="200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467225" y="3400425"/>
            <a:ext cx="3343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Receive Recommendations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467225" y="3743325"/>
            <a:ext cx="33242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Curated options within 24 hours with pricing and timelines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158163" y="2633663"/>
            <a:ext cx="3648075" cy="1685925"/>
          </a:xfrm>
          <a:custGeom>
            <a:avLst/>
            <a:gdLst/>
            <a:ahLst/>
            <a:cxnLst/>
            <a:rect l="l" t="t" r="r" b="b"/>
            <a:pathLst>
              <a:path w="3648075" h="1685925">
                <a:moveTo>
                  <a:pt x="76204" y="0"/>
                </a:moveTo>
                <a:lnTo>
                  <a:pt x="3571871" y="0"/>
                </a:lnTo>
                <a:cubicBezTo>
                  <a:pt x="3613957" y="0"/>
                  <a:pt x="3648075" y="34118"/>
                  <a:pt x="3648075" y="76204"/>
                </a:cubicBezTo>
                <a:lnTo>
                  <a:pt x="3648075" y="1609721"/>
                </a:lnTo>
                <a:cubicBezTo>
                  <a:pt x="3648075" y="1651807"/>
                  <a:pt x="3613957" y="1685925"/>
                  <a:pt x="3571871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 w="12700">
            <a:solidFill>
              <a:srgbClr val="F8F7F5">
                <a:alpha val="2000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353425" y="28289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0" name="Text 17"/>
          <p:cNvSpPr/>
          <p:nvPr/>
        </p:nvSpPr>
        <p:spPr>
          <a:xfrm>
            <a:off x="8528298" y="2924175"/>
            <a:ext cx="200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353425" y="3400425"/>
            <a:ext cx="3343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Get Free Samples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353425" y="3743325"/>
            <a:ext cx="33242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Physical samples with branding proof for qualified orders (50+ units)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85763" y="4557713"/>
            <a:ext cx="11420475" cy="847725"/>
          </a:xfrm>
          <a:custGeom>
            <a:avLst/>
            <a:gdLst/>
            <a:ahLst/>
            <a:cxnLst/>
            <a:rect l="l" t="t" r="r" b="b"/>
            <a:pathLst>
              <a:path w="11420475" h="847725">
                <a:moveTo>
                  <a:pt x="76202" y="0"/>
                </a:moveTo>
                <a:lnTo>
                  <a:pt x="11344273" y="0"/>
                </a:lnTo>
                <a:cubicBezTo>
                  <a:pt x="11386330" y="0"/>
                  <a:pt x="11420475" y="34145"/>
                  <a:pt x="11420475" y="76202"/>
                </a:cubicBezTo>
                <a:lnTo>
                  <a:pt x="11420475" y="771523"/>
                </a:lnTo>
                <a:cubicBezTo>
                  <a:pt x="11420475" y="813580"/>
                  <a:pt x="11386330" y="847725"/>
                  <a:pt x="11344273" y="847725"/>
                </a:cubicBezTo>
                <a:lnTo>
                  <a:pt x="76202" y="847725"/>
                </a:lnTo>
                <a:cubicBezTo>
                  <a:pt x="34145" y="847725"/>
                  <a:pt x="0" y="813580"/>
                  <a:pt x="0" y="771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8F7F5">
              <a:alpha val="10196"/>
            </a:srgbClr>
          </a:solidFill>
          <a:ln w="12700">
            <a:solidFill>
              <a:srgbClr val="F8F7F5">
                <a:alpha val="20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81025" y="4752975"/>
            <a:ext cx="2705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Contact Us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81025" y="5019675"/>
            <a:ext cx="2695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Visit www.themerchstory.com for full catalog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10021937" y="4752975"/>
            <a:ext cx="1590675" cy="457200"/>
          </a:xfrm>
          <a:custGeom>
            <a:avLst/>
            <a:gdLst/>
            <a:ahLst/>
            <a:cxnLst/>
            <a:rect l="l" t="t" r="r" b="b"/>
            <a:pathLst>
              <a:path w="1590675" h="457200">
                <a:moveTo>
                  <a:pt x="76202" y="0"/>
                </a:moveTo>
                <a:lnTo>
                  <a:pt x="1514473" y="0"/>
                </a:lnTo>
                <a:cubicBezTo>
                  <a:pt x="1556558" y="0"/>
                  <a:pt x="1590675" y="34117"/>
                  <a:pt x="1590675" y="76202"/>
                </a:cubicBezTo>
                <a:lnTo>
                  <a:pt x="1590675" y="380998"/>
                </a:lnTo>
                <a:cubicBezTo>
                  <a:pt x="1590675" y="423083"/>
                  <a:pt x="1556558" y="457200"/>
                  <a:pt x="1514473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7" name="Text 24"/>
          <p:cNvSpPr/>
          <p:nvPr/>
        </p:nvSpPr>
        <p:spPr>
          <a:xfrm>
            <a:off x="10021937" y="4752975"/>
            <a:ext cx="1666875" cy="457200"/>
          </a:xfrm>
          <a:prstGeom prst="rect">
            <a:avLst/>
          </a:prstGeom>
          <a:noFill/>
          <a:ln/>
        </p:spPr>
        <p:txBody>
          <a:bodyPr wrap="square" lIns="228600" tIns="114300" rIns="228600" bIns="11430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Visit Website →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3164979" y="5667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2502" y="16669"/>
                </a:moveTo>
                <a:cubicBezTo>
                  <a:pt x="5600" y="16669"/>
                  <a:pt x="0" y="22268"/>
                  <a:pt x="0" y="29170"/>
                </a:cubicBezTo>
                <a:cubicBezTo>
                  <a:pt x="0" y="33103"/>
                  <a:pt x="1849" y="36801"/>
                  <a:pt x="5001" y="39172"/>
                </a:cubicBezTo>
                <a:lnTo>
                  <a:pt x="59174" y="79802"/>
                </a:lnTo>
                <a:cubicBezTo>
                  <a:pt x="63628" y="83135"/>
                  <a:pt x="69722" y="83135"/>
                  <a:pt x="74176" y="79802"/>
                </a:cubicBezTo>
                <a:lnTo>
                  <a:pt x="128349" y="39172"/>
                </a:lnTo>
                <a:cubicBezTo>
                  <a:pt x="131501" y="36801"/>
                  <a:pt x="133350" y="33103"/>
                  <a:pt x="133350" y="29170"/>
                </a:cubicBezTo>
                <a:cubicBezTo>
                  <a:pt x="133350" y="22268"/>
                  <a:pt x="127750" y="16669"/>
                  <a:pt x="120848" y="16669"/>
                </a:cubicBezTo>
                <a:lnTo>
                  <a:pt x="12502" y="16669"/>
                </a:lnTo>
                <a:close/>
                <a:moveTo>
                  <a:pt x="0" y="51048"/>
                </a:moveTo>
                <a:lnTo>
                  <a:pt x="0" y="100013"/>
                </a:lnTo>
                <a:cubicBezTo>
                  <a:pt x="0" y="109206"/>
                  <a:pt x="7475" y="116681"/>
                  <a:pt x="16669" y="116681"/>
                </a:cubicBezTo>
                <a:lnTo>
                  <a:pt x="116681" y="116681"/>
                </a:lnTo>
                <a:cubicBezTo>
                  <a:pt x="125875" y="116681"/>
                  <a:pt x="133350" y="109206"/>
                  <a:pt x="133350" y="100013"/>
                </a:cubicBezTo>
                <a:lnTo>
                  <a:pt x="133350" y="51048"/>
                </a:lnTo>
                <a:lnTo>
                  <a:pt x="81677" y="89803"/>
                </a:lnTo>
                <a:cubicBezTo>
                  <a:pt x="72796" y="96470"/>
                  <a:pt x="60554" y="96470"/>
                  <a:pt x="51673" y="89803"/>
                </a:cubicBezTo>
                <a:lnTo>
                  <a:pt x="0" y="51048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9" name="Text 26"/>
          <p:cNvSpPr/>
          <p:nvPr/>
        </p:nvSpPr>
        <p:spPr>
          <a:xfrm>
            <a:off x="3388816" y="5638800"/>
            <a:ext cx="1752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Bulk enquiry via contact form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396657" y="5667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83734" y="17919"/>
                </a:moveTo>
                <a:cubicBezTo>
                  <a:pt x="85714" y="14559"/>
                  <a:pt x="89308" y="12502"/>
                  <a:pt x="93189" y="12502"/>
                </a:cubicBezTo>
                <a:lnTo>
                  <a:pt x="93762" y="12502"/>
                </a:lnTo>
                <a:cubicBezTo>
                  <a:pt x="99518" y="12502"/>
                  <a:pt x="104180" y="17164"/>
                  <a:pt x="104180" y="22920"/>
                </a:cubicBezTo>
                <a:cubicBezTo>
                  <a:pt x="104180" y="28675"/>
                  <a:pt x="99518" y="33337"/>
                  <a:pt x="93762" y="33337"/>
                </a:cubicBezTo>
                <a:lnTo>
                  <a:pt x="74671" y="33337"/>
                </a:lnTo>
                <a:lnTo>
                  <a:pt x="83734" y="17919"/>
                </a:lnTo>
                <a:close/>
                <a:moveTo>
                  <a:pt x="49616" y="17919"/>
                </a:moveTo>
                <a:lnTo>
                  <a:pt x="58679" y="33337"/>
                </a:lnTo>
                <a:lnTo>
                  <a:pt x="39588" y="33337"/>
                </a:lnTo>
                <a:cubicBezTo>
                  <a:pt x="33832" y="33337"/>
                  <a:pt x="29170" y="28675"/>
                  <a:pt x="29170" y="22920"/>
                </a:cubicBezTo>
                <a:cubicBezTo>
                  <a:pt x="29170" y="17164"/>
                  <a:pt x="33832" y="12502"/>
                  <a:pt x="39588" y="12502"/>
                </a:cubicBezTo>
                <a:lnTo>
                  <a:pt x="40161" y="12502"/>
                </a:lnTo>
                <a:cubicBezTo>
                  <a:pt x="44042" y="12502"/>
                  <a:pt x="47662" y="14559"/>
                  <a:pt x="49616" y="17919"/>
                </a:cubicBezTo>
                <a:close/>
                <a:moveTo>
                  <a:pt x="72952" y="11590"/>
                </a:moveTo>
                <a:lnTo>
                  <a:pt x="66675" y="22268"/>
                </a:lnTo>
                <a:lnTo>
                  <a:pt x="60398" y="11590"/>
                </a:lnTo>
                <a:cubicBezTo>
                  <a:pt x="56179" y="4402"/>
                  <a:pt x="48470" y="0"/>
                  <a:pt x="40161" y="0"/>
                </a:cubicBezTo>
                <a:lnTo>
                  <a:pt x="39588" y="0"/>
                </a:lnTo>
                <a:cubicBezTo>
                  <a:pt x="26930" y="0"/>
                  <a:pt x="16669" y="10262"/>
                  <a:pt x="16669" y="22920"/>
                </a:cubicBezTo>
                <a:cubicBezTo>
                  <a:pt x="16669" y="26670"/>
                  <a:pt x="17580" y="30212"/>
                  <a:pt x="19169" y="33337"/>
                </a:cubicBezTo>
                <a:lnTo>
                  <a:pt x="8334" y="33337"/>
                </a:lnTo>
                <a:cubicBezTo>
                  <a:pt x="3724" y="33337"/>
                  <a:pt x="0" y="37062"/>
                  <a:pt x="0" y="41672"/>
                </a:cubicBezTo>
                <a:lnTo>
                  <a:pt x="0" y="50006"/>
                </a:lnTo>
                <a:cubicBezTo>
                  <a:pt x="0" y="54616"/>
                  <a:pt x="3724" y="58341"/>
                  <a:pt x="8334" y="58341"/>
                </a:cubicBezTo>
                <a:lnTo>
                  <a:pt x="125016" y="58341"/>
                </a:lnTo>
                <a:cubicBezTo>
                  <a:pt x="129626" y="58341"/>
                  <a:pt x="133350" y="54616"/>
                  <a:pt x="133350" y="50006"/>
                </a:cubicBezTo>
                <a:lnTo>
                  <a:pt x="133350" y="41672"/>
                </a:lnTo>
                <a:cubicBezTo>
                  <a:pt x="133350" y="37062"/>
                  <a:pt x="129626" y="33337"/>
                  <a:pt x="125016" y="33337"/>
                </a:cubicBezTo>
                <a:lnTo>
                  <a:pt x="114181" y="33337"/>
                </a:lnTo>
                <a:cubicBezTo>
                  <a:pt x="115770" y="30212"/>
                  <a:pt x="116681" y="26670"/>
                  <a:pt x="116681" y="22920"/>
                </a:cubicBezTo>
                <a:cubicBezTo>
                  <a:pt x="116681" y="10262"/>
                  <a:pt x="106420" y="0"/>
                  <a:pt x="93762" y="0"/>
                </a:cubicBezTo>
                <a:lnTo>
                  <a:pt x="93189" y="0"/>
                </a:lnTo>
                <a:cubicBezTo>
                  <a:pt x="84880" y="0"/>
                  <a:pt x="77171" y="4402"/>
                  <a:pt x="72952" y="11564"/>
                </a:cubicBezTo>
                <a:close/>
                <a:moveTo>
                  <a:pt x="125016" y="70842"/>
                </a:moveTo>
                <a:lnTo>
                  <a:pt x="72926" y="70842"/>
                </a:lnTo>
                <a:lnTo>
                  <a:pt x="72926" y="125016"/>
                </a:lnTo>
                <a:lnTo>
                  <a:pt x="108347" y="125016"/>
                </a:lnTo>
                <a:cubicBezTo>
                  <a:pt x="117541" y="125016"/>
                  <a:pt x="125016" y="117541"/>
                  <a:pt x="125016" y="108347"/>
                </a:cubicBezTo>
                <a:lnTo>
                  <a:pt x="125016" y="70842"/>
                </a:lnTo>
                <a:close/>
                <a:moveTo>
                  <a:pt x="60424" y="70842"/>
                </a:moveTo>
                <a:lnTo>
                  <a:pt x="8334" y="70842"/>
                </a:lnTo>
                <a:lnTo>
                  <a:pt x="8334" y="108347"/>
                </a:lnTo>
                <a:cubicBezTo>
                  <a:pt x="8334" y="117541"/>
                  <a:pt x="15809" y="125016"/>
                  <a:pt x="25003" y="125016"/>
                </a:cubicBezTo>
                <a:lnTo>
                  <a:pt x="60424" y="125016"/>
                </a:lnTo>
                <a:lnTo>
                  <a:pt x="60424" y="7084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1" name="Text 28"/>
          <p:cNvSpPr/>
          <p:nvPr/>
        </p:nvSpPr>
        <p:spPr>
          <a:xfrm>
            <a:off x="5620494" y="5638800"/>
            <a:ext cx="1628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Free sampling for 50+ units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7505998" y="5667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33" name="Text 30"/>
          <p:cNvSpPr/>
          <p:nvPr/>
        </p:nvSpPr>
        <p:spPr>
          <a:xfrm>
            <a:off x="7729835" y="5638800"/>
            <a:ext cx="1381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8F7F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24-hour response time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E6E5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APPENDIX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3E5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Quick SKU Shortlist Templates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668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Ready-to-use combinations by budget and use case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504950"/>
            <a:ext cx="3705225" cy="2352675"/>
          </a:xfrm>
          <a:custGeom>
            <a:avLst/>
            <a:gdLst/>
            <a:ahLst/>
            <a:cxnLst/>
            <a:rect l="l" t="t" r="r" b="b"/>
            <a:pathLst>
              <a:path w="3705225" h="2352675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2276472"/>
                </a:lnTo>
                <a:cubicBezTo>
                  <a:pt x="3705225" y="2318530"/>
                  <a:pt x="3671080" y="2352675"/>
                  <a:pt x="3629022" y="2352675"/>
                </a:cubicBezTo>
                <a:lnTo>
                  <a:pt x="76203" y="2352675"/>
                </a:lnTo>
                <a:cubicBezTo>
                  <a:pt x="34145" y="2352675"/>
                  <a:pt x="0" y="2318530"/>
                  <a:pt x="0" y="227647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1000" y="15049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" name="Shape 5"/>
          <p:cNvSpPr/>
          <p:nvPr/>
        </p:nvSpPr>
        <p:spPr>
          <a:xfrm>
            <a:off x="533400" y="1676400"/>
            <a:ext cx="619125" cy="228600"/>
          </a:xfrm>
          <a:custGeom>
            <a:avLst/>
            <a:gdLst/>
            <a:ahLst/>
            <a:cxnLst/>
            <a:rect l="l" t="t" r="r" b="b"/>
            <a:pathLst>
              <a:path w="619125" h="228600">
                <a:moveTo>
                  <a:pt x="38101" y="0"/>
                </a:moveTo>
                <a:lnTo>
                  <a:pt x="581024" y="0"/>
                </a:lnTo>
                <a:cubicBezTo>
                  <a:pt x="602067" y="0"/>
                  <a:pt x="619125" y="17058"/>
                  <a:pt x="619125" y="38101"/>
                </a:cubicBezTo>
                <a:lnTo>
                  <a:pt x="619125" y="190499"/>
                </a:lnTo>
                <a:cubicBezTo>
                  <a:pt x="619125" y="211542"/>
                  <a:pt x="602067" y="228600"/>
                  <a:pt x="58102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8" name="Text 6"/>
          <p:cNvSpPr/>
          <p:nvPr/>
        </p:nvSpPr>
        <p:spPr>
          <a:xfrm>
            <a:off x="533400" y="1676400"/>
            <a:ext cx="67627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BUDGET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28725" y="1676400"/>
            <a:ext cx="1543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&lt;₹800 per employee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54831" y="20574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1" name="Text 9"/>
          <p:cNvSpPr/>
          <p:nvPr/>
        </p:nvSpPr>
        <p:spPr>
          <a:xfrm>
            <a:off x="752475" y="2019300"/>
            <a:ext cx="1304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Tech organiser pouch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54831" y="22860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3" name="Text 11"/>
          <p:cNvSpPr/>
          <p:nvPr/>
        </p:nvSpPr>
        <p:spPr>
          <a:xfrm>
            <a:off x="752475" y="2247900"/>
            <a:ext cx="1152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Reusable mug/cup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54831" y="25146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5" name="Text 13"/>
          <p:cNvSpPr/>
          <p:nvPr/>
        </p:nvSpPr>
        <p:spPr>
          <a:xfrm>
            <a:off x="752475" y="2476500"/>
            <a:ext cx="1314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Plantable pencils (set)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4831" y="2743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7" name="Text 15"/>
          <p:cNvSpPr/>
          <p:nvPr/>
        </p:nvSpPr>
        <p:spPr>
          <a:xfrm>
            <a:off x="752475" y="2705100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RFID wallet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54831" y="29718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19" name="Text 17"/>
          <p:cNvSpPr/>
          <p:nvPr/>
        </p:nvSpPr>
        <p:spPr>
          <a:xfrm>
            <a:off x="752475" y="2933700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Compact umbrella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54831" y="32004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21" name="Text 19"/>
          <p:cNvSpPr/>
          <p:nvPr/>
        </p:nvSpPr>
        <p:spPr>
          <a:xfrm>
            <a:off x="752475" y="31623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Desktop plant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33400" y="3471863"/>
            <a:ext cx="3400425" cy="9525"/>
          </a:xfrm>
          <a:custGeom>
            <a:avLst/>
            <a:gdLst/>
            <a:ahLst/>
            <a:cxnLst/>
            <a:rect l="l" t="t" r="r" b="b"/>
            <a:pathLst>
              <a:path w="3400425" h="9525">
                <a:moveTo>
                  <a:pt x="0" y="0"/>
                </a:moveTo>
                <a:lnTo>
                  <a:pt x="3400425" y="0"/>
                </a:lnTo>
                <a:lnTo>
                  <a:pt x="340042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533400" y="3552825"/>
            <a:ext cx="3457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for: Large teams, high-frequency gifting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241750" y="1504950"/>
            <a:ext cx="3705225" cy="2352675"/>
          </a:xfrm>
          <a:custGeom>
            <a:avLst/>
            <a:gdLst/>
            <a:ahLst/>
            <a:cxnLst/>
            <a:rect l="l" t="t" r="r" b="b"/>
            <a:pathLst>
              <a:path w="3705225" h="2352675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2276472"/>
                </a:lnTo>
                <a:cubicBezTo>
                  <a:pt x="3705225" y="2318530"/>
                  <a:pt x="3671080" y="2352675"/>
                  <a:pt x="3629022" y="2352675"/>
                </a:cubicBezTo>
                <a:lnTo>
                  <a:pt x="76203" y="2352675"/>
                </a:lnTo>
                <a:cubicBezTo>
                  <a:pt x="34145" y="2352675"/>
                  <a:pt x="0" y="2318530"/>
                  <a:pt x="0" y="227647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241750" y="15049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6" name="Shape 24"/>
          <p:cNvSpPr/>
          <p:nvPr/>
        </p:nvSpPr>
        <p:spPr>
          <a:xfrm>
            <a:off x="4394150" y="1676400"/>
            <a:ext cx="619125" cy="228600"/>
          </a:xfrm>
          <a:custGeom>
            <a:avLst/>
            <a:gdLst/>
            <a:ahLst/>
            <a:cxnLst/>
            <a:rect l="l" t="t" r="r" b="b"/>
            <a:pathLst>
              <a:path w="619125" h="228600">
                <a:moveTo>
                  <a:pt x="38101" y="0"/>
                </a:moveTo>
                <a:lnTo>
                  <a:pt x="581024" y="0"/>
                </a:lnTo>
                <a:cubicBezTo>
                  <a:pt x="602067" y="0"/>
                  <a:pt x="619125" y="17058"/>
                  <a:pt x="619125" y="38101"/>
                </a:cubicBezTo>
                <a:lnTo>
                  <a:pt x="619125" y="190499"/>
                </a:lnTo>
                <a:cubicBezTo>
                  <a:pt x="619125" y="211542"/>
                  <a:pt x="602067" y="228600"/>
                  <a:pt x="58102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27" name="Text 25"/>
          <p:cNvSpPr/>
          <p:nvPr/>
        </p:nvSpPr>
        <p:spPr>
          <a:xfrm>
            <a:off x="4394150" y="1676400"/>
            <a:ext cx="67627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BUDGET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89475" y="1676400"/>
            <a:ext cx="1943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₹800-2,500 per employee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415582" y="20574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0" name="Text 28"/>
          <p:cNvSpPr/>
          <p:nvPr/>
        </p:nvSpPr>
        <p:spPr>
          <a:xfrm>
            <a:off x="4613225" y="2019300"/>
            <a:ext cx="914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Bamboo bottle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15582" y="22860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2" name="Text 30"/>
          <p:cNvSpPr/>
          <p:nvPr/>
        </p:nvSpPr>
        <p:spPr>
          <a:xfrm>
            <a:off x="4613225" y="2247900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Laptop stand (wood)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415582" y="25146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4" name="Text 32"/>
          <p:cNvSpPr/>
          <p:nvPr/>
        </p:nvSpPr>
        <p:spPr>
          <a:xfrm>
            <a:off x="4613225" y="2476500"/>
            <a:ext cx="1047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Wireless charger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415582" y="2743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6" name="Text 34"/>
          <p:cNvSpPr/>
          <p:nvPr/>
        </p:nvSpPr>
        <p:spPr>
          <a:xfrm>
            <a:off x="4613225" y="2705100"/>
            <a:ext cx="914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Cork notebook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415582" y="29718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38" name="Text 36"/>
          <p:cNvSpPr/>
          <p:nvPr/>
        </p:nvSpPr>
        <p:spPr>
          <a:xfrm>
            <a:off x="4613225" y="2933700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Blue-light glasses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4415582" y="32004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5D737E"/>
          </a:solidFill>
          <a:ln/>
        </p:spPr>
      </p:sp>
      <p:sp>
        <p:nvSpPr>
          <p:cNvPr id="40" name="Text 38"/>
          <p:cNvSpPr/>
          <p:nvPr/>
        </p:nvSpPr>
        <p:spPr>
          <a:xfrm>
            <a:off x="4613225" y="3162300"/>
            <a:ext cx="1438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Travel tumbler + cutlery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394150" y="3471863"/>
            <a:ext cx="3400425" cy="9525"/>
          </a:xfrm>
          <a:custGeom>
            <a:avLst/>
            <a:gdLst/>
            <a:ahLst/>
            <a:cxnLst/>
            <a:rect l="l" t="t" r="r" b="b"/>
            <a:pathLst>
              <a:path w="3400425" h="9525">
                <a:moveTo>
                  <a:pt x="0" y="0"/>
                </a:moveTo>
                <a:lnTo>
                  <a:pt x="3400425" y="0"/>
                </a:lnTo>
                <a:lnTo>
                  <a:pt x="340042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42" name="Text 40"/>
          <p:cNvSpPr/>
          <p:nvPr/>
        </p:nvSpPr>
        <p:spPr>
          <a:xfrm>
            <a:off x="4394150" y="3552825"/>
            <a:ext cx="3457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for: Standard employee gifting, onboarding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102501" y="1504950"/>
            <a:ext cx="3705225" cy="2352675"/>
          </a:xfrm>
          <a:custGeom>
            <a:avLst/>
            <a:gdLst/>
            <a:ahLst/>
            <a:cxnLst/>
            <a:rect l="l" t="t" r="r" b="b"/>
            <a:pathLst>
              <a:path w="3705225" h="2352675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2276472"/>
                </a:lnTo>
                <a:cubicBezTo>
                  <a:pt x="3705225" y="2318530"/>
                  <a:pt x="3671080" y="2352675"/>
                  <a:pt x="3629022" y="2352675"/>
                </a:cubicBezTo>
                <a:lnTo>
                  <a:pt x="76203" y="2352675"/>
                </a:lnTo>
                <a:cubicBezTo>
                  <a:pt x="34145" y="2352675"/>
                  <a:pt x="0" y="2318530"/>
                  <a:pt x="0" y="227647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8102501" y="15049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5" name="Shape 43"/>
          <p:cNvSpPr/>
          <p:nvPr/>
        </p:nvSpPr>
        <p:spPr>
          <a:xfrm>
            <a:off x="8254901" y="1676400"/>
            <a:ext cx="619125" cy="228600"/>
          </a:xfrm>
          <a:custGeom>
            <a:avLst/>
            <a:gdLst/>
            <a:ahLst/>
            <a:cxnLst/>
            <a:rect l="l" t="t" r="r" b="b"/>
            <a:pathLst>
              <a:path w="619125" h="228600">
                <a:moveTo>
                  <a:pt x="38101" y="0"/>
                </a:moveTo>
                <a:lnTo>
                  <a:pt x="581024" y="0"/>
                </a:lnTo>
                <a:cubicBezTo>
                  <a:pt x="602067" y="0"/>
                  <a:pt x="619125" y="17058"/>
                  <a:pt x="619125" y="38101"/>
                </a:cubicBezTo>
                <a:lnTo>
                  <a:pt x="619125" y="190499"/>
                </a:lnTo>
                <a:cubicBezTo>
                  <a:pt x="619125" y="211542"/>
                  <a:pt x="602067" y="228600"/>
                  <a:pt x="58102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6" name="Text 44"/>
          <p:cNvSpPr/>
          <p:nvPr/>
        </p:nvSpPr>
        <p:spPr>
          <a:xfrm>
            <a:off x="8254901" y="1676400"/>
            <a:ext cx="67627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BUDGET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8950226" y="1676400"/>
            <a:ext cx="2047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C3E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₹2,500-7,500 per employee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76332" y="20574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49" name="Text 47"/>
          <p:cNvSpPr/>
          <p:nvPr/>
        </p:nvSpPr>
        <p:spPr>
          <a:xfrm>
            <a:off x="8473976" y="2019300"/>
            <a:ext cx="129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Mechanical keyboard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276332" y="22860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1" name="Text 49"/>
          <p:cNvSpPr/>
          <p:nvPr/>
        </p:nvSpPr>
        <p:spPr>
          <a:xfrm>
            <a:off x="8473976" y="2247900"/>
            <a:ext cx="1162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Premium backpack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276332" y="25146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3" name="Text 51"/>
          <p:cNvSpPr/>
          <p:nvPr/>
        </p:nvSpPr>
        <p:spPr>
          <a:xfrm>
            <a:off x="8473976" y="247650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Noise-cancelling headset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276332" y="27432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5" name="Text 53"/>
          <p:cNvSpPr/>
          <p:nvPr/>
        </p:nvSpPr>
        <p:spPr>
          <a:xfrm>
            <a:off x="8473976" y="2705100"/>
            <a:ext cx="666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Creator kit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276332" y="29718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7" name="Text 55"/>
          <p:cNvSpPr/>
          <p:nvPr/>
        </p:nvSpPr>
        <p:spPr>
          <a:xfrm>
            <a:off x="8473976" y="2933700"/>
            <a:ext cx="1076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Digital note tablet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8276332" y="32004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59" name="Text 57"/>
          <p:cNvSpPr/>
          <p:nvPr/>
        </p:nvSpPr>
        <p:spPr>
          <a:xfrm>
            <a:off x="8473976" y="3162300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Course voucher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8254901" y="3471863"/>
            <a:ext cx="3400425" cy="9525"/>
          </a:xfrm>
          <a:custGeom>
            <a:avLst/>
            <a:gdLst/>
            <a:ahLst/>
            <a:cxnLst/>
            <a:rect l="l" t="t" r="r" b="b"/>
            <a:pathLst>
              <a:path w="3400425" h="9525">
                <a:moveTo>
                  <a:pt x="0" y="0"/>
                </a:moveTo>
                <a:lnTo>
                  <a:pt x="3400425" y="0"/>
                </a:lnTo>
                <a:lnTo>
                  <a:pt x="340042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61" name="Text 59"/>
          <p:cNvSpPr/>
          <p:nvPr/>
        </p:nvSpPr>
        <p:spPr>
          <a:xfrm>
            <a:off x="8254901" y="3552825"/>
            <a:ext cx="3457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5D737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for: Leadership, milestones, high-performers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381000" y="4010025"/>
            <a:ext cx="11430000" cy="1257300"/>
          </a:xfrm>
          <a:custGeom>
            <a:avLst/>
            <a:gdLst/>
            <a:ahLst/>
            <a:cxnLst/>
            <a:rect l="l" t="t" r="r" b="b"/>
            <a:pathLst>
              <a:path w="11430000" h="1257300">
                <a:moveTo>
                  <a:pt x="76205" y="0"/>
                </a:moveTo>
                <a:lnTo>
                  <a:pt x="11353795" y="0"/>
                </a:lnTo>
                <a:cubicBezTo>
                  <a:pt x="11395882" y="0"/>
                  <a:pt x="11430000" y="34118"/>
                  <a:pt x="11430000" y="76205"/>
                </a:cubicBezTo>
                <a:lnTo>
                  <a:pt x="11430000" y="1181095"/>
                </a:lnTo>
                <a:cubicBezTo>
                  <a:pt x="11430000" y="1223182"/>
                  <a:pt x="11395882" y="1257300"/>
                  <a:pt x="11353795" y="1257300"/>
                </a:cubicBezTo>
                <a:lnTo>
                  <a:pt x="76205" y="1257300"/>
                </a:lnTo>
                <a:cubicBezTo>
                  <a:pt x="34118" y="1257300"/>
                  <a:pt x="0" y="1223182"/>
                  <a:pt x="0" y="11810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2C3E50"/>
          </a:solidFill>
          <a:ln/>
        </p:spPr>
      </p:sp>
      <p:sp>
        <p:nvSpPr>
          <p:cNvPr id="63" name="Text 61"/>
          <p:cNvSpPr/>
          <p:nvPr/>
        </p:nvSpPr>
        <p:spPr>
          <a:xfrm>
            <a:off x="533400" y="4162425"/>
            <a:ext cx="11201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8F7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 Case Templates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1481138" y="450532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50602" y="47625"/>
                </a:moveTo>
                <a:cubicBezTo>
                  <a:pt x="50602" y="22983"/>
                  <a:pt x="70608" y="2977"/>
                  <a:pt x="95250" y="2977"/>
                </a:cubicBezTo>
                <a:cubicBezTo>
                  <a:pt x="119892" y="2977"/>
                  <a:pt x="139898" y="22983"/>
                  <a:pt x="139898" y="47625"/>
                </a:cubicBezTo>
                <a:cubicBezTo>
                  <a:pt x="139898" y="72267"/>
                  <a:pt x="119892" y="92273"/>
                  <a:pt x="95250" y="92273"/>
                </a:cubicBezTo>
                <a:cubicBezTo>
                  <a:pt x="70608" y="92273"/>
                  <a:pt x="50602" y="72267"/>
                  <a:pt x="50602" y="47625"/>
                </a:cubicBezTo>
                <a:close/>
                <a:moveTo>
                  <a:pt x="17859" y="179450"/>
                </a:moveTo>
                <a:cubicBezTo>
                  <a:pt x="17859" y="142801"/>
                  <a:pt x="47551" y="113109"/>
                  <a:pt x="84200" y="113109"/>
                </a:cubicBezTo>
                <a:lnTo>
                  <a:pt x="106300" y="113109"/>
                </a:lnTo>
                <a:cubicBezTo>
                  <a:pt x="142949" y="113109"/>
                  <a:pt x="172641" y="142801"/>
                  <a:pt x="172641" y="179450"/>
                </a:cubicBezTo>
                <a:cubicBezTo>
                  <a:pt x="172641" y="185551"/>
                  <a:pt x="167692" y="190500"/>
                  <a:pt x="161590" y="190500"/>
                </a:cubicBezTo>
                <a:lnTo>
                  <a:pt x="28910" y="190500"/>
                </a:lnTo>
                <a:cubicBezTo>
                  <a:pt x="22808" y="190500"/>
                  <a:pt x="17859" y="185551"/>
                  <a:pt x="17859" y="179450"/>
                </a:cubicBezTo>
                <a:close/>
                <a:moveTo>
                  <a:pt x="202406" y="35719"/>
                </a:moveTo>
                <a:cubicBezTo>
                  <a:pt x="207355" y="35719"/>
                  <a:pt x="211336" y="39700"/>
                  <a:pt x="211336" y="44648"/>
                </a:cubicBezTo>
                <a:lnTo>
                  <a:pt x="211336" y="62508"/>
                </a:lnTo>
                <a:lnTo>
                  <a:pt x="229195" y="62508"/>
                </a:lnTo>
                <a:cubicBezTo>
                  <a:pt x="234144" y="62508"/>
                  <a:pt x="238125" y="66489"/>
                  <a:pt x="238125" y="71438"/>
                </a:cubicBezTo>
                <a:cubicBezTo>
                  <a:pt x="238125" y="76386"/>
                  <a:pt x="234144" y="80367"/>
                  <a:pt x="229195" y="80367"/>
                </a:cubicBezTo>
                <a:lnTo>
                  <a:pt x="211336" y="80367"/>
                </a:lnTo>
                <a:lnTo>
                  <a:pt x="211336" y="98227"/>
                </a:lnTo>
                <a:cubicBezTo>
                  <a:pt x="211336" y="103175"/>
                  <a:pt x="207355" y="107156"/>
                  <a:pt x="202406" y="107156"/>
                </a:cubicBezTo>
                <a:cubicBezTo>
                  <a:pt x="197458" y="107156"/>
                  <a:pt x="193477" y="103175"/>
                  <a:pt x="193477" y="98227"/>
                </a:cubicBezTo>
                <a:lnTo>
                  <a:pt x="193477" y="80367"/>
                </a:lnTo>
                <a:lnTo>
                  <a:pt x="175617" y="80367"/>
                </a:lnTo>
                <a:cubicBezTo>
                  <a:pt x="170669" y="80367"/>
                  <a:pt x="166688" y="76386"/>
                  <a:pt x="166688" y="71438"/>
                </a:cubicBezTo>
                <a:cubicBezTo>
                  <a:pt x="166688" y="66489"/>
                  <a:pt x="170669" y="62508"/>
                  <a:pt x="175617" y="62508"/>
                </a:cubicBezTo>
                <a:lnTo>
                  <a:pt x="193477" y="62508"/>
                </a:lnTo>
                <a:lnTo>
                  <a:pt x="193477" y="44648"/>
                </a:lnTo>
                <a:cubicBezTo>
                  <a:pt x="193477" y="39700"/>
                  <a:pt x="197458" y="35719"/>
                  <a:pt x="202406" y="35719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5" name="Text 63"/>
          <p:cNvSpPr/>
          <p:nvPr/>
        </p:nvSpPr>
        <p:spPr>
          <a:xfrm>
            <a:off x="500063" y="4772025"/>
            <a:ext cx="2200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New Joinee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504825" y="4962525"/>
            <a:ext cx="2190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5-7 items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3752850" y="45053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3690" y="0"/>
                </a:moveTo>
                <a:lnTo>
                  <a:pt x="137033" y="0"/>
                </a:lnTo>
                <a:cubicBezTo>
                  <a:pt x="146893" y="0"/>
                  <a:pt x="154930" y="8111"/>
                  <a:pt x="154558" y="17934"/>
                </a:cubicBezTo>
                <a:cubicBezTo>
                  <a:pt x="154484" y="19906"/>
                  <a:pt x="154409" y="21878"/>
                  <a:pt x="154298" y="23812"/>
                </a:cubicBezTo>
                <a:lnTo>
                  <a:pt x="172752" y="23812"/>
                </a:lnTo>
                <a:cubicBezTo>
                  <a:pt x="182463" y="23812"/>
                  <a:pt x="191021" y="31849"/>
                  <a:pt x="190277" y="42342"/>
                </a:cubicBezTo>
                <a:cubicBezTo>
                  <a:pt x="187486" y="80925"/>
                  <a:pt x="167767" y="102133"/>
                  <a:pt x="146372" y="113221"/>
                </a:cubicBezTo>
                <a:cubicBezTo>
                  <a:pt x="140494" y="116272"/>
                  <a:pt x="134503" y="118542"/>
                  <a:pt x="128811" y="120216"/>
                </a:cubicBezTo>
                <a:cubicBezTo>
                  <a:pt x="121295" y="130857"/>
                  <a:pt x="113481" y="136475"/>
                  <a:pt x="107268" y="139489"/>
                </a:cubicBezTo>
                <a:lnTo>
                  <a:pt x="107268" y="166688"/>
                </a:lnTo>
                <a:lnTo>
                  <a:pt x="131080" y="166688"/>
                </a:lnTo>
                <a:cubicBezTo>
                  <a:pt x="137666" y="166688"/>
                  <a:pt x="142987" y="172008"/>
                  <a:pt x="142987" y="178594"/>
                </a:cubicBezTo>
                <a:cubicBezTo>
                  <a:pt x="142987" y="185179"/>
                  <a:pt x="137666" y="190500"/>
                  <a:pt x="131080" y="190500"/>
                </a:cubicBezTo>
                <a:lnTo>
                  <a:pt x="59643" y="190500"/>
                </a:lnTo>
                <a:cubicBezTo>
                  <a:pt x="53057" y="190500"/>
                  <a:pt x="47737" y="185179"/>
                  <a:pt x="47737" y="178594"/>
                </a:cubicBezTo>
                <a:cubicBezTo>
                  <a:pt x="47737" y="172008"/>
                  <a:pt x="53057" y="166688"/>
                  <a:pt x="59643" y="166688"/>
                </a:cubicBezTo>
                <a:lnTo>
                  <a:pt x="83455" y="166688"/>
                </a:lnTo>
                <a:lnTo>
                  <a:pt x="83455" y="139489"/>
                </a:lnTo>
                <a:cubicBezTo>
                  <a:pt x="77502" y="136624"/>
                  <a:pt x="70098" y="131304"/>
                  <a:pt x="62880" y="121518"/>
                </a:cubicBezTo>
                <a:cubicBezTo>
                  <a:pt x="56034" y="119732"/>
                  <a:pt x="48592" y="117016"/>
                  <a:pt x="41337" y="112923"/>
                </a:cubicBezTo>
                <a:cubicBezTo>
                  <a:pt x="21208" y="101650"/>
                  <a:pt x="3051" y="80404"/>
                  <a:pt x="446" y="42267"/>
                </a:cubicBezTo>
                <a:cubicBezTo>
                  <a:pt x="-260" y="31812"/>
                  <a:pt x="8260" y="23775"/>
                  <a:pt x="17971" y="23775"/>
                </a:cubicBezTo>
                <a:lnTo>
                  <a:pt x="36426" y="23775"/>
                </a:lnTo>
                <a:cubicBezTo>
                  <a:pt x="36314" y="21841"/>
                  <a:pt x="36240" y="19906"/>
                  <a:pt x="36165" y="17897"/>
                </a:cubicBezTo>
                <a:cubicBezTo>
                  <a:pt x="35793" y="8037"/>
                  <a:pt x="43830" y="-37"/>
                  <a:pt x="53690" y="-37"/>
                </a:cubicBezTo>
                <a:close/>
                <a:moveTo>
                  <a:pt x="37765" y="41672"/>
                </a:moveTo>
                <a:lnTo>
                  <a:pt x="18269" y="41672"/>
                </a:lnTo>
                <a:cubicBezTo>
                  <a:pt x="20575" y="73186"/>
                  <a:pt x="35049" y="88962"/>
                  <a:pt x="49969" y="97334"/>
                </a:cubicBezTo>
                <a:cubicBezTo>
                  <a:pt x="44611" y="83455"/>
                  <a:pt x="40184" y="65336"/>
                  <a:pt x="37765" y="41672"/>
                </a:cubicBezTo>
                <a:close/>
                <a:moveTo>
                  <a:pt x="141387" y="95548"/>
                </a:moveTo>
                <a:cubicBezTo>
                  <a:pt x="156456" y="86692"/>
                  <a:pt x="170073" y="70954"/>
                  <a:pt x="172380" y="41672"/>
                </a:cubicBezTo>
                <a:lnTo>
                  <a:pt x="152921" y="41672"/>
                </a:lnTo>
                <a:cubicBezTo>
                  <a:pt x="150614" y="64331"/>
                  <a:pt x="146447" y="81930"/>
                  <a:pt x="141387" y="95548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68" name="Text 66"/>
          <p:cNvSpPr/>
          <p:nvPr/>
        </p:nvSpPr>
        <p:spPr>
          <a:xfrm>
            <a:off x="2747963" y="4772025"/>
            <a:ext cx="2200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Milestone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2752725" y="4962525"/>
            <a:ext cx="2190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3-5 items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5988844" y="45053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1" name="Text 69"/>
          <p:cNvSpPr/>
          <p:nvPr/>
        </p:nvSpPr>
        <p:spPr>
          <a:xfrm>
            <a:off x="4995863" y="4772025"/>
            <a:ext cx="2200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Performance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5000625" y="4962525"/>
            <a:ext cx="2190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2-3 premium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8272463" y="450532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4" name="Text 72"/>
          <p:cNvSpPr/>
          <p:nvPr/>
        </p:nvSpPr>
        <p:spPr>
          <a:xfrm>
            <a:off x="7243763" y="4772025"/>
            <a:ext cx="2200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Festival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7248525" y="4962525"/>
            <a:ext cx="2190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Curated hamper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10472738" y="450532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66688" y="89297"/>
                </a:moveTo>
                <a:lnTo>
                  <a:pt x="174092" y="89297"/>
                </a:lnTo>
                <a:cubicBezTo>
                  <a:pt x="179859" y="89297"/>
                  <a:pt x="184547" y="84609"/>
                  <a:pt x="184547" y="78842"/>
                </a:cubicBezTo>
                <a:cubicBezTo>
                  <a:pt x="184547" y="76014"/>
                  <a:pt x="183393" y="73298"/>
                  <a:pt x="181347" y="71326"/>
                </a:cubicBezTo>
                <a:lnTo>
                  <a:pt x="105482" y="-1823"/>
                </a:lnTo>
                <a:cubicBezTo>
                  <a:pt x="102729" y="-4465"/>
                  <a:pt x="99082" y="-5953"/>
                  <a:pt x="95250" y="-5953"/>
                </a:cubicBezTo>
                <a:cubicBezTo>
                  <a:pt x="91418" y="-5953"/>
                  <a:pt x="87771" y="-4465"/>
                  <a:pt x="85018" y="-1823"/>
                </a:cubicBezTo>
                <a:lnTo>
                  <a:pt x="9153" y="71326"/>
                </a:lnTo>
                <a:cubicBezTo>
                  <a:pt x="7107" y="73298"/>
                  <a:pt x="5953" y="76014"/>
                  <a:pt x="5953" y="78842"/>
                </a:cubicBezTo>
                <a:cubicBezTo>
                  <a:pt x="5953" y="84609"/>
                  <a:pt x="10641" y="89297"/>
                  <a:pt x="16408" y="89297"/>
                </a:cubicBezTo>
                <a:lnTo>
                  <a:pt x="23812" y="89297"/>
                </a:lnTo>
                <a:lnTo>
                  <a:pt x="23812" y="142875"/>
                </a:lnTo>
                <a:cubicBezTo>
                  <a:pt x="23812" y="156009"/>
                  <a:pt x="34491" y="166688"/>
                  <a:pt x="47625" y="166688"/>
                </a:cubicBezTo>
                <a:lnTo>
                  <a:pt x="79511" y="166688"/>
                </a:lnTo>
                <a:cubicBezTo>
                  <a:pt x="82265" y="164232"/>
                  <a:pt x="85613" y="162446"/>
                  <a:pt x="89297" y="161479"/>
                </a:cubicBezTo>
                <a:lnTo>
                  <a:pt x="89297" y="113109"/>
                </a:lnTo>
                <a:cubicBezTo>
                  <a:pt x="89297" y="111063"/>
                  <a:pt x="89557" y="109054"/>
                  <a:pt x="90041" y="107156"/>
                </a:cubicBezTo>
                <a:lnTo>
                  <a:pt x="86320" y="107156"/>
                </a:lnTo>
                <a:cubicBezTo>
                  <a:pt x="81372" y="107156"/>
                  <a:pt x="77391" y="103175"/>
                  <a:pt x="77391" y="98227"/>
                </a:cubicBezTo>
                <a:lnTo>
                  <a:pt x="77391" y="80367"/>
                </a:lnTo>
                <a:cubicBezTo>
                  <a:pt x="77391" y="75419"/>
                  <a:pt x="81372" y="71438"/>
                  <a:pt x="86320" y="71438"/>
                </a:cubicBezTo>
                <a:lnTo>
                  <a:pt x="104180" y="71438"/>
                </a:lnTo>
                <a:cubicBezTo>
                  <a:pt x="109128" y="71438"/>
                  <a:pt x="113109" y="75419"/>
                  <a:pt x="113109" y="80367"/>
                </a:cubicBezTo>
                <a:lnTo>
                  <a:pt x="113109" y="89297"/>
                </a:lnTo>
                <a:lnTo>
                  <a:pt x="166688" y="89297"/>
                </a:lnTo>
                <a:close/>
                <a:moveTo>
                  <a:pt x="130969" y="130969"/>
                </a:moveTo>
                <a:lnTo>
                  <a:pt x="190500" y="130969"/>
                </a:lnTo>
                <a:lnTo>
                  <a:pt x="190500" y="178594"/>
                </a:lnTo>
                <a:lnTo>
                  <a:pt x="130969" y="178594"/>
                </a:lnTo>
                <a:lnTo>
                  <a:pt x="130969" y="130969"/>
                </a:lnTo>
                <a:close/>
                <a:moveTo>
                  <a:pt x="107156" y="119063"/>
                </a:moveTo>
                <a:lnTo>
                  <a:pt x="107156" y="178594"/>
                </a:lnTo>
                <a:lnTo>
                  <a:pt x="95250" y="178594"/>
                </a:lnTo>
                <a:cubicBezTo>
                  <a:pt x="91976" y="178594"/>
                  <a:pt x="89297" y="181273"/>
                  <a:pt x="89297" y="184547"/>
                </a:cubicBezTo>
                <a:cubicBezTo>
                  <a:pt x="89297" y="194407"/>
                  <a:pt x="97296" y="202406"/>
                  <a:pt x="107156" y="202406"/>
                </a:cubicBezTo>
                <a:lnTo>
                  <a:pt x="214313" y="202406"/>
                </a:lnTo>
                <a:cubicBezTo>
                  <a:pt x="224172" y="202406"/>
                  <a:pt x="232172" y="194407"/>
                  <a:pt x="232172" y="184547"/>
                </a:cubicBezTo>
                <a:cubicBezTo>
                  <a:pt x="232172" y="181273"/>
                  <a:pt x="229493" y="178594"/>
                  <a:pt x="226219" y="178594"/>
                </a:cubicBezTo>
                <a:lnTo>
                  <a:pt x="214313" y="178594"/>
                </a:lnTo>
                <a:lnTo>
                  <a:pt x="214313" y="119063"/>
                </a:lnTo>
                <a:cubicBezTo>
                  <a:pt x="214313" y="112477"/>
                  <a:pt x="208992" y="107156"/>
                  <a:pt x="202406" y="107156"/>
                </a:cubicBezTo>
                <a:lnTo>
                  <a:pt x="119063" y="107156"/>
                </a:lnTo>
                <a:cubicBezTo>
                  <a:pt x="112477" y="107156"/>
                  <a:pt x="107156" y="112477"/>
                  <a:pt x="107156" y="119063"/>
                </a:cubicBezTo>
                <a:close/>
              </a:path>
            </a:pathLst>
          </a:custGeom>
          <a:solidFill>
            <a:srgbClr val="4E6E58"/>
          </a:solidFill>
          <a:ln/>
        </p:spPr>
      </p:sp>
      <p:sp>
        <p:nvSpPr>
          <p:cNvPr id="77" name="Text 75"/>
          <p:cNvSpPr/>
          <p:nvPr/>
        </p:nvSpPr>
        <p:spPr>
          <a:xfrm>
            <a:off x="9491663" y="4772025"/>
            <a:ext cx="2200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8F7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Remote Work</a:t>
            </a:r>
            <a:endParaRPr lang="en-US" sz="1600" dirty="0"/>
          </a:p>
        </p:txBody>
      </p:sp>
      <p:sp>
        <p:nvSpPr>
          <p:cNvPr id="78" name="Text 76"/>
          <p:cNvSpPr/>
          <p:nvPr/>
        </p:nvSpPr>
        <p:spPr>
          <a:xfrm>
            <a:off x="9496425" y="4962525"/>
            <a:ext cx="2190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8F7F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Productivity kit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 Corporate Gifting Ideas for Gen-Z Employees in the Age of AI</dc:title>
  <dc:subject>28 Corporate Gifting Ideas for Gen-Z Employees in the Age of AI</dc:subject>
  <dc:creator>Kimi</dc:creator>
  <cp:lastModifiedBy>Kimi</cp:lastModifiedBy>
  <cp:revision>1</cp:revision>
  <dcterms:created xsi:type="dcterms:W3CDTF">2026-02-24T19:37:10Z</dcterms:created>
  <dcterms:modified xsi:type="dcterms:W3CDTF">2026-02-24T19:37:10Z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{"Label":"28 Corporate Gifting Ideas for Gen-Z Employees in the Age of AI","ContentProducer":"001191110108MACG2KBH8F10000","ProduceID":"19c911ea-6ef2-864a-8000-0000b32d599c","ReservedCode1":"","ContentPropagator":"001191110108MACG2KBH8F20000","PropagateID":"19c911ea-6ef2-864a-8000-0000b32d599c","ReservedCode2":""}</vt:lpwstr>
  </property>
</Properties>
</file>